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65" r:id="rId4"/>
    <p:sldId id="266" r:id="rId5"/>
    <p:sldId id="257" r:id="rId6"/>
    <p:sldId id="267" r:id="rId7"/>
    <p:sldId id="269" r:id="rId8"/>
    <p:sldId id="270" r:id="rId9"/>
    <p:sldId id="271" r:id="rId10"/>
    <p:sldId id="272" r:id="rId11"/>
    <p:sldId id="273" r:id="rId12"/>
    <p:sldId id="278" r:id="rId13"/>
    <p:sldId id="279" r:id="rId14"/>
    <p:sldId id="283" r:id="rId15"/>
    <p:sldId id="284" r:id="rId16"/>
    <p:sldId id="280" r:id="rId17"/>
    <p:sldId id="287" r:id="rId18"/>
    <p:sldId id="268" r:id="rId19"/>
    <p:sldId id="274" r:id="rId20"/>
    <p:sldId id="275" r:id="rId21"/>
    <p:sldId id="277" r:id="rId22"/>
    <p:sldId id="281" r:id="rId23"/>
    <p:sldId id="285" r:id="rId24"/>
    <p:sldId id="282" r:id="rId25"/>
    <p:sldId id="289" r:id="rId26"/>
    <p:sldId id="291" r:id="rId27"/>
    <p:sldId id="293" r:id="rId28"/>
    <p:sldId id="292" r:id="rId29"/>
    <p:sldId id="296" r:id="rId30"/>
    <p:sldId id="298" r:id="rId31"/>
    <p:sldId id="299" r:id="rId32"/>
    <p:sldId id="294" r:id="rId33"/>
    <p:sldId id="295" r:id="rId34"/>
    <p:sldId id="301" r:id="rId35"/>
    <p:sldId id="302" r:id="rId36"/>
    <p:sldId id="300" r:id="rId37"/>
    <p:sldId id="303" r:id="rId38"/>
    <p:sldId id="304" r:id="rId39"/>
    <p:sldId id="305" r:id="rId40"/>
    <p:sldId id="306" r:id="rId41"/>
    <p:sldId id="30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1" d="100"/>
          <a:sy n="41" d="100"/>
        </p:scale>
        <p:origin x="-12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42711F-F12B-4670-9760-A2B0C31AB066}" type="datetimeFigureOut">
              <a:rPr lang="ru-RU" smtClean="0"/>
              <a:pPr/>
              <a:t>21.09.2012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02862-2EDA-4974-A596-F4477041E7B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2711F-F12B-4670-9760-A2B0C31AB066}" type="datetimeFigureOut">
              <a:rPr lang="ru-RU" smtClean="0"/>
              <a:pPr/>
              <a:t>21.09.2012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02862-2EDA-4974-A596-F4477041E7B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1055;&#1088;&#1077;&#1079;&#1077;&#1085;&#1090;&#1072;&#1094;&#1080;&#1103;2.pptx" TargetMode="External"/><Relationship Id="rId2" Type="http://schemas.openxmlformats.org/officeDocument/2006/relationships/hyperlink" Target="&#1055;&#1088;&#1077;&#1079;&#1077;&#1085;&#1090;&#1072;&#1094;&#1080;&#1103;1.ppt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ndex.php?title=%D0%A0%D0%B0%D0%B4%D0%B8%D0%BE%D0%B2%D0%BE%D0%BB%D0%BD%D0%BE%D0%B2%D0%BE%D0%B9_%D0%BA%D0%BE%D0%BD%D1%82%D1%80%D0%BE%D0%BB%D1%8C&amp;action=edit&amp;redlink=1" TargetMode="External"/><Relationship Id="rId3" Type="http://schemas.openxmlformats.org/officeDocument/2006/relationships/hyperlink" Target="http://ru.wikipedia.org/w/index.php?title=%D0%AD%D0%BB%D0%B5%D0%BA%D1%82%D1%80%D0%B8%D1%87%D0%B5%D1%81%D0%BA%D0%B8%D0%B9_%D0%BA%D0%BE%D0%BD%D1%82%D1%80%D0%BE%D0%BB%D1%8C&amp;action=edit&amp;redlink=1" TargetMode="External"/><Relationship Id="rId7" Type="http://schemas.openxmlformats.org/officeDocument/2006/relationships/hyperlink" Target="http://ru.wikipedia.org/w/index.php?title=%D0%A2%D0%B5%D0%BF%D0%BB%D0%BE%D0%B2%D0%BE%D0%B9_%D0%BA%D0%BE%D0%BD%D1%82%D1%80%D0%BE%D0%BB%D1%8C&amp;action=edit&amp;redlink=1" TargetMode="External"/><Relationship Id="rId2" Type="http://schemas.openxmlformats.org/officeDocument/2006/relationships/hyperlink" Target="http://ru.wikipedia.org/w/index.php?title=%D0%9C%D0%B0%D0%B3%D0%BD%D0%B8%D1%82%D0%BD%D1%8B%D0%B9_%D0%BA%D0%BE%D0%BD%D1%82%D1%80%D0%BE%D0%BB%D1%8C&amp;action=edit&amp;redlink=1" TargetMode="External"/><Relationship Id="rId1" Type="http://schemas.openxmlformats.org/officeDocument/2006/relationships/slideLayout" Target="../slideLayouts/slideLayout2.xml"/><Relationship Id="rId6" Type="http://schemas.openxmlformats.org/officeDocument/2006/relationships/hyperlink" Target="http://ru.wikipedia.org/w/index.php?title=%D0%A0%D0%B0%D0%B4%D0%B8%D0%B0%D1%86%D0%B8%D0%BE%D0%BD%D0%BD%D1%8B%D0%B9_%D0%BA%D0%BE%D0%BD%D1%82%D1%80%D0%BE%D0%BB%D1%8C&amp;action=edit&amp;redlink=1" TargetMode="External"/><Relationship Id="rId5" Type="http://schemas.openxmlformats.org/officeDocument/2006/relationships/hyperlink" Target="http://ru.wikipedia.org/wiki/%D0%A3%D0%BB%D1%8C%D1%82%D1%80%D0%B0%D0%B7%D0%B2%D1%83%D0%BA%D0%BE%D0%B2%D0%B0%D1%8F_%D0%B4%D0%B5%D1%84%D0%B5%D0%BA%D1%82%D0%BE%D1%81%D0%BA%D0%BE%D0%BF%D0%B8%D1%8F" TargetMode="External"/><Relationship Id="rId10" Type="http://schemas.openxmlformats.org/officeDocument/2006/relationships/hyperlink" Target="http://ru.wikipedia.org/w/index.php?title=%D0%9A%D0%BE%D0%BD%D1%82%D1%80%D0%BE%D0%BB%D1%8C_%D0%BF%D1%80%D0%BE%D0%BD%D0%B8%D0%BA%D0%B0%D1%8E%D1%89%D0%B8%D0%BC%D0%B8_%D0%B2%D0%B5%D1%89%D0%B5%D1%81%D1%82%D0%B2%D0%B0%D0%BC%D0%B8&amp;action=edit&amp;redlink=1" TargetMode="External"/><Relationship Id="rId4" Type="http://schemas.openxmlformats.org/officeDocument/2006/relationships/hyperlink" Target="http://ru.wikipedia.org/w/index.php?title=%D0%92%D0%B8%D1%85%D1%80%D0%B5%D1%82%D0%BE%D0%BA%D0%BE%D0%B2%D1%8B%D0%B9_%D0%BA%D0%BE%D0%BD%D1%82%D1%80%D0%BE%D0%BB%D1%8C&amp;action=edit&amp;redlink=1" TargetMode="External"/><Relationship Id="rId9" Type="http://schemas.openxmlformats.org/officeDocument/2006/relationships/hyperlink" Target="http://ru.wikipedia.org/w/index.php?title=%D0%9E%D0%BF%D1%82%D0%B8%D1%87%D0%B5%D1%81%D0%BA%D0%B8%D0%B9_%D0%BA%D0%BE%D0%BD%D1%82%D1%80%D0%BE%D0%BB%D1%8C&amp;action=edit&amp;redlink=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928802"/>
          </a:xfrm>
        </p:spPr>
        <p:txBody>
          <a:bodyPr>
            <a:normAutofit fontScale="90000"/>
          </a:bodyPr>
          <a:lstStyle/>
          <a:p>
            <a:pPr algn="ctr"/>
            <a:r>
              <a:rPr lang="ru-RU" sz="3100" dirty="0" err="1" smtClean="0">
                <a:effectLst/>
              </a:rPr>
              <a:t>КазНу</a:t>
            </a:r>
            <a:r>
              <a:rPr lang="ru-RU" sz="3100" dirty="0" smtClean="0">
                <a:effectLst/>
              </a:rPr>
              <a:t> имени </a:t>
            </a:r>
            <a:r>
              <a:rPr lang="ru-RU" sz="3100" dirty="0" err="1" smtClean="0">
                <a:effectLst/>
              </a:rPr>
              <a:t>аль-Фараби</a:t>
            </a:r>
            <a:r>
              <a:rPr lang="ru-RU" sz="3100" dirty="0" smtClean="0">
                <a:effectLst/>
              </a:rPr>
              <a:t/>
            </a:r>
            <a:br>
              <a:rPr lang="ru-RU" sz="3100" dirty="0" smtClean="0">
                <a:effectLst/>
              </a:rPr>
            </a:br>
            <a:r>
              <a:rPr lang="ru-RU" sz="3100" dirty="0" smtClean="0">
                <a:effectLst/>
              </a:rPr>
              <a:t>Физико-технический факультет</a:t>
            </a:r>
            <a:br>
              <a:rPr lang="ru-RU" sz="3100" dirty="0" smtClean="0">
                <a:effectLst/>
              </a:rPr>
            </a:br>
            <a:r>
              <a:rPr lang="ru-RU" sz="3100" dirty="0" smtClean="0">
                <a:effectLst/>
              </a:rPr>
              <a:t>Кафедра физики твердого тела и нелинейной физики</a:t>
            </a:r>
            <a:r>
              <a:rPr lang="ru-RU" dirty="0" smtClean="0">
                <a:effectLst/>
              </a:rPr>
              <a:t/>
            </a:r>
            <a:br>
              <a:rPr lang="ru-RU" dirty="0" smtClean="0">
                <a:effectLst/>
              </a:rPr>
            </a:br>
            <a:endParaRPr lang="ru-RU" dirty="0">
              <a:effectLst/>
            </a:endParaRPr>
          </a:p>
        </p:txBody>
      </p:sp>
      <p:sp>
        <p:nvSpPr>
          <p:cNvPr id="3" name="Подзаголовок 2"/>
          <p:cNvSpPr>
            <a:spLocks noGrp="1"/>
          </p:cNvSpPr>
          <p:nvPr>
            <p:ph type="subTitle" idx="1"/>
          </p:nvPr>
        </p:nvSpPr>
        <p:spPr>
          <a:xfrm>
            <a:off x="1071538" y="2357430"/>
            <a:ext cx="7358114" cy="3286148"/>
          </a:xfrm>
        </p:spPr>
        <p:txBody>
          <a:bodyPr>
            <a:noAutofit/>
          </a:bodyPr>
          <a:lstStyle/>
          <a:p>
            <a:pPr algn="ctr"/>
            <a:r>
              <a:rPr lang="ru-RU" sz="3600" dirty="0" smtClean="0">
                <a:solidFill>
                  <a:schemeClr val="tx1"/>
                </a:solidFill>
              </a:rPr>
              <a:t>Методы и средства неразрушающего контроля качества</a:t>
            </a:r>
          </a:p>
          <a:p>
            <a:pPr algn="ctr"/>
            <a:endParaRPr lang="ru-RU" sz="3600" dirty="0">
              <a:solidFill>
                <a:schemeClr val="tx1"/>
              </a:solidFill>
            </a:endParaRPr>
          </a:p>
          <a:p>
            <a:pPr algn="ctr"/>
            <a:endParaRPr lang="ru-RU" sz="3600" dirty="0" smtClean="0">
              <a:solidFill>
                <a:schemeClr val="tx1"/>
              </a:solidFill>
            </a:endParaRPr>
          </a:p>
          <a:p>
            <a:pPr algn="ctr"/>
            <a:r>
              <a:rPr lang="ru-RU" sz="3600" dirty="0" err="1" smtClean="0">
                <a:solidFill>
                  <a:schemeClr val="tx1"/>
                </a:solidFill>
              </a:rPr>
              <a:t>Мархабаева</a:t>
            </a:r>
            <a:r>
              <a:rPr lang="ru-RU" sz="3600" dirty="0" smtClean="0">
                <a:solidFill>
                  <a:schemeClr val="tx1"/>
                </a:solidFill>
              </a:rPr>
              <a:t> А.А</a:t>
            </a:r>
            <a:endParaRPr lang="ru-RU" sz="3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86808" cy="6072230"/>
          </a:xfrm>
        </p:spPr>
        <p:txBody>
          <a:bodyPr>
            <a:normAutofit/>
          </a:bodyPr>
          <a:lstStyle/>
          <a:p>
            <a:r>
              <a:rPr lang="ru-RU" dirty="0" smtClean="0">
                <a:solidFill>
                  <a:srgbClr val="FF0000"/>
                </a:solidFill>
              </a:rPr>
              <a:t>Электрический метод </a:t>
            </a:r>
            <a:r>
              <a:rPr lang="ru-RU" dirty="0" smtClean="0"/>
              <a:t>основан на регистрации параметров электрического поля, взаимодействующего с объектом. Первичными информативными параметрами являются электрическая емкость или потенциал электрического поля. </a:t>
            </a:r>
          </a:p>
          <a:p>
            <a:endParaRPr lang="ru-RU" dirty="0"/>
          </a:p>
        </p:txBody>
      </p:sp>
      <p:sp>
        <p:nvSpPr>
          <p:cNvPr id="4" name="Прямоугольник 3">
            <a:hlinkClick r:id="rId2" action="ppaction://hlinkpres?slideindex=1&amp;slidetitle="/>
          </p:cNvPr>
          <p:cNvSpPr/>
          <p:nvPr/>
        </p:nvSpPr>
        <p:spPr>
          <a:xfrm>
            <a:off x="928662" y="4214818"/>
            <a:ext cx="314327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Емкостный метод</a:t>
            </a:r>
          </a:p>
          <a:p>
            <a:pPr algn="ctr"/>
            <a:endParaRPr lang="ru-RU" dirty="0"/>
          </a:p>
        </p:txBody>
      </p:sp>
      <p:sp>
        <p:nvSpPr>
          <p:cNvPr id="5" name="Прямоугольник 4">
            <a:hlinkClick r:id="rId3" action="ppaction://hlinkpres?slideindex=1&amp;slidetitle="/>
          </p:cNvPr>
          <p:cNvSpPr/>
          <p:nvPr/>
        </p:nvSpPr>
        <p:spPr>
          <a:xfrm>
            <a:off x="4572000" y="4214818"/>
            <a:ext cx="314327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Метод электрического потенциала</a:t>
            </a:r>
          </a:p>
          <a:p>
            <a:pPr algn="ctr"/>
            <a:endParaRPr lang="ru-RU" dirty="0"/>
          </a:p>
        </p:txBody>
      </p:sp>
      <p:cxnSp>
        <p:nvCxnSpPr>
          <p:cNvPr id="7" name="Прямая со стрелкой 6"/>
          <p:cNvCxnSpPr/>
          <p:nvPr/>
        </p:nvCxnSpPr>
        <p:spPr>
          <a:xfrm rot="5400000">
            <a:off x="2000232" y="3643314"/>
            <a:ext cx="78581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endCxn id="5" idx="0"/>
          </p:cNvCxnSpPr>
          <p:nvPr/>
        </p:nvCxnSpPr>
        <p:spPr>
          <a:xfrm rot="16200000" flipH="1">
            <a:off x="5607851" y="3679033"/>
            <a:ext cx="78581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429684" cy="6072230"/>
          </a:xfrm>
        </p:spPr>
        <p:txBody>
          <a:bodyPr>
            <a:normAutofit lnSpcReduction="10000"/>
          </a:bodyPr>
          <a:lstStyle/>
          <a:p>
            <a:pPr algn="just">
              <a:buNone/>
            </a:pPr>
            <a:r>
              <a:rPr lang="ru-RU" dirty="0" smtClean="0">
                <a:solidFill>
                  <a:srgbClr val="FF0000"/>
                </a:solidFill>
              </a:rPr>
              <a:t>         </a:t>
            </a:r>
            <a:r>
              <a:rPr lang="ru-RU" dirty="0" err="1" smtClean="0">
                <a:solidFill>
                  <a:srgbClr val="FF0000"/>
                </a:solidFill>
              </a:rPr>
              <a:t>Вихретоковый</a:t>
            </a:r>
            <a:r>
              <a:rPr lang="ru-RU" dirty="0" smtClean="0">
                <a:solidFill>
                  <a:srgbClr val="FF0000"/>
                </a:solidFill>
              </a:rPr>
              <a:t> вид </a:t>
            </a:r>
            <a:r>
              <a:rPr lang="ru-RU" dirty="0" smtClean="0"/>
              <a:t>неразрушающего контроля основан на анализе взаимодействия электромагнитного поля </a:t>
            </a:r>
            <a:r>
              <a:rPr lang="ru-RU" dirty="0" err="1" smtClean="0"/>
              <a:t>вихретокового</a:t>
            </a:r>
            <a:r>
              <a:rPr lang="ru-RU" dirty="0" smtClean="0"/>
              <a:t> преобразователя с электромагнитным полем вихревых токов, наводимых в контролируемом объекте. Его применяют только для контроля объектов из электропроводящих материалов. Интенсивность и распределение вихревых токов в объекте зависят, от его размеров, электрических и магнитных свойств материала, от наличия в материале нарушений </a:t>
            </a:r>
            <a:r>
              <a:rPr lang="ru-RU" dirty="0" err="1" smtClean="0"/>
              <a:t>сплошности</a:t>
            </a:r>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Радиотолқындық әдіс</a:t>
            </a:r>
            <a:endParaRPr lang="ru-RU" dirty="0"/>
          </a:p>
        </p:txBody>
      </p:sp>
      <p:sp>
        <p:nvSpPr>
          <p:cNvPr id="3" name="Содержимое 2"/>
          <p:cNvSpPr>
            <a:spLocks noGrp="1"/>
          </p:cNvSpPr>
          <p:nvPr>
            <p:ph idx="1"/>
          </p:nvPr>
        </p:nvSpPr>
        <p:spPr>
          <a:xfrm>
            <a:off x="357158" y="1303341"/>
            <a:ext cx="8329642" cy="5054617"/>
          </a:xfrm>
        </p:spPr>
        <p:txBody>
          <a:bodyPr>
            <a:normAutofit fontScale="92500" lnSpcReduction="10000"/>
          </a:bodyPr>
          <a:lstStyle/>
          <a:p>
            <a:pPr algn="just">
              <a:buNone/>
            </a:pPr>
            <a:r>
              <a:rPr lang="kk-KZ" b="1" dirty="0" smtClean="0"/>
              <a:t>     Радиотолқындық әдіс объектімен әсерлесетін электромагниттік толқындардың параметрлерінің өзгеруін тіркеу арқылы жүзеге асады. Әдетте жоғары жиілікті толқындар қолданады. Көбіне радиотолқындар өшпейтін материалдарды: диэлектриктер </a:t>
            </a:r>
            <a:r>
              <a:rPr lang="ru-RU" b="1" dirty="0" smtClean="0"/>
              <a:t>(пластмасса, керамика, </a:t>
            </a:r>
            <a:r>
              <a:rPr lang="ru-RU" b="1" dirty="0" err="1" smtClean="0"/>
              <a:t>шынылар</a:t>
            </a:r>
            <a:r>
              <a:rPr lang="ru-RU" b="1" dirty="0" smtClean="0"/>
              <a:t>)</a:t>
            </a:r>
            <a:r>
              <a:rPr lang="kk-KZ" b="1" dirty="0" smtClean="0"/>
              <a:t>, ферриттер, жартылайөткізгіштерді зерттеуге арналған. Тіркелетін параметрлер ретінде: амплитуда, фаза, поляризация, жиілік, толқындардың таралу уақыты ж.тб. </a:t>
            </a:r>
            <a:endParaRPr lang="ru-R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7972452" cy="917596"/>
          </a:xfrm>
        </p:spPr>
        <p:txBody>
          <a:bodyPr/>
          <a:lstStyle/>
          <a:p>
            <a:r>
              <a:rPr lang="kk-KZ" dirty="0" smtClean="0"/>
              <a:t>Жылулық әдіс</a:t>
            </a:r>
            <a:endParaRPr lang="ru-RU" dirty="0"/>
          </a:p>
        </p:txBody>
      </p:sp>
      <p:sp>
        <p:nvSpPr>
          <p:cNvPr id="3" name="Содержимое 2"/>
          <p:cNvSpPr>
            <a:spLocks noGrp="1"/>
          </p:cNvSpPr>
          <p:nvPr>
            <p:ph idx="1"/>
          </p:nvPr>
        </p:nvSpPr>
        <p:spPr>
          <a:xfrm>
            <a:off x="0" y="857232"/>
            <a:ext cx="8858280" cy="5126055"/>
          </a:xfrm>
        </p:spPr>
        <p:txBody>
          <a:bodyPr>
            <a:noAutofit/>
          </a:bodyPr>
          <a:lstStyle/>
          <a:p>
            <a:pPr algn="just">
              <a:buNone/>
            </a:pPr>
            <a:r>
              <a:rPr lang="kk-KZ" b="1" dirty="0" smtClean="0"/>
              <a:t>    Жылулық әдіс бақыланатын объектінің температуралық өрісі мен жылулық өзгерістерінің параметрін тіркеу арқылы жүзеге асады.  Бұл әдістің артықшылығы барлық материалдарды зерттеуге мүмкіндік береді. Әсерлесуіне байланысты екіге бөлінеді: </a:t>
            </a:r>
            <a:r>
              <a:rPr lang="kk-KZ" b="1" dirty="0" smtClean="0">
                <a:solidFill>
                  <a:srgbClr val="FF0000"/>
                </a:solidFill>
              </a:rPr>
              <a:t>пассивті</a:t>
            </a:r>
            <a:r>
              <a:rPr lang="kk-KZ" b="1" dirty="0" smtClean="0"/>
              <a:t>  </a:t>
            </a:r>
            <a:r>
              <a:rPr lang="ru-RU" b="1" dirty="0" smtClean="0"/>
              <a:t>(</a:t>
            </a:r>
            <a:r>
              <a:rPr lang="ru-RU" b="1" dirty="0" err="1" smtClean="0"/>
              <a:t>объектке</a:t>
            </a:r>
            <a:r>
              <a:rPr lang="ru-RU" b="1" dirty="0" smtClean="0"/>
              <a:t> </a:t>
            </a:r>
            <a:r>
              <a:rPr lang="ru-RU" b="1" dirty="0" err="1" smtClean="0"/>
              <a:t>сыртқы өріспен әсер етпейді</a:t>
            </a:r>
            <a:r>
              <a:rPr lang="ru-RU" b="1" dirty="0" smtClean="0"/>
              <a:t>)</a:t>
            </a:r>
            <a:r>
              <a:rPr lang="kk-KZ" b="1" dirty="0" smtClean="0"/>
              <a:t> және </a:t>
            </a:r>
            <a:r>
              <a:rPr lang="kk-KZ" b="1" dirty="0" smtClean="0">
                <a:solidFill>
                  <a:srgbClr val="FF0000"/>
                </a:solidFill>
              </a:rPr>
              <a:t>активті </a:t>
            </a:r>
            <a:r>
              <a:rPr lang="ru-RU" b="1" dirty="0" smtClean="0"/>
              <a:t>(</a:t>
            </a:r>
            <a:r>
              <a:rPr lang="kk-KZ" b="1" dirty="0" smtClean="0"/>
              <a:t>объектті қыздырады немесе суытады</a:t>
            </a:r>
            <a:r>
              <a:rPr lang="ru-RU" b="1" dirty="0" smtClean="0"/>
              <a:t>)</a:t>
            </a:r>
            <a:r>
              <a:rPr lang="kk-KZ" b="1" dirty="0" smtClean="0"/>
              <a:t>. Тіркелетін параметрлер: жылуөткізгіштік, жылусыйымдылық, жылуберілу коэффициенті.</a:t>
            </a:r>
          </a:p>
          <a:p>
            <a:pPr algn="just">
              <a:buNone/>
            </a:pPr>
            <a:endParaRPr lang="ru-RU"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274638"/>
            <a:ext cx="3614734" cy="6583362"/>
          </a:xfrm>
        </p:spPr>
        <p:txBody>
          <a:bodyPr>
            <a:normAutofit/>
          </a:bodyPr>
          <a:lstStyle/>
          <a:p>
            <a:r>
              <a:rPr lang="kk-KZ" sz="2800" dirty="0" smtClean="0"/>
              <a:t>Сканерлеуші тепловизор</a:t>
            </a:r>
            <a:r>
              <a:rPr lang="ru-RU" sz="2800" dirty="0" smtClean="0"/>
              <a:t>-</a:t>
            </a:r>
            <a:r>
              <a:rPr lang="kk-KZ" sz="2800" dirty="0" smtClean="0"/>
              <a:t>жылулық сәулеленуді көріп объекттің жылулық бейнесін алуға мүмкіндік беретін прибор.  Приборда температураның шамасына белгілі бір түстер сәйкес келеді. </a:t>
            </a:r>
            <a:br>
              <a:rPr lang="kk-KZ" sz="2800" dirty="0" smtClean="0"/>
            </a:br>
            <a:endParaRPr lang="ru-RU" sz="2800" dirty="0"/>
          </a:p>
        </p:txBody>
      </p:sp>
      <p:pic>
        <p:nvPicPr>
          <p:cNvPr id="1026" name="Picture 2"/>
          <p:cNvPicPr>
            <a:picLocks noGrp="1" noChangeAspect="1" noChangeArrowheads="1"/>
          </p:cNvPicPr>
          <p:nvPr>
            <p:ph idx="1"/>
          </p:nvPr>
        </p:nvPicPr>
        <p:blipFill>
          <a:blip r:embed="rId2"/>
          <a:srcRect/>
          <a:stretch>
            <a:fillRect/>
          </a:stretch>
        </p:blipFill>
        <p:spPr bwMode="auto">
          <a:xfrm>
            <a:off x="71406" y="1071546"/>
            <a:ext cx="4214810" cy="56478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3473602"/>
            <a:ext cx="4500562" cy="338442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643438" y="3464719"/>
            <a:ext cx="4429156" cy="332186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142900"/>
            <a:ext cx="9144000" cy="31588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Оптикалық әдіс</a:t>
            </a:r>
            <a:endParaRPr lang="ru-RU" dirty="0"/>
          </a:p>
        </p:txBody>
      </p:sp>
      <p:sp>
        <p:nvSpPr>
          <p:cNvPr id="3" name="Содержимое 2"/>
          <p:cNvSpPr>
            <a:spLocks noGrp="1"/>
          </p:cNvSpPr>
          <p:nvPr>
            <p:ph idx="1"/>
          </p:nvPr>
        </p:nvSpPr>
        <p:spPr>
          <a:xfrm>
            <a:off x="71406" y="1214422"/>
            <a:ext cx="8686800" cy="5257800"/>
          </a:xfrm>
        </p:spPr>
        <p:txBody>
          <a:bodyPr>
            <a:noAutofit/>
          </a:bodyPr>
          <a:lstStyle/>
          <a:p>
            <a:pPr algn="just">
              <a:buNone/>
            </a:pPr>
            <a:r>
              <a:rPr lang="kk-KZ" sz="3600" b="1" dirty="0" smtClean="0"/>
              <a:t>   Оптикалық әдіс объектімен әсерлесетін оптикалық сәуленің параметрлерінің өзгеруіне байланысты. Тіркелетін параметрлер: амплитуда, фаза, поляризация дәрижесі, жиілік, жарықтың объект арқылы өту уақыты, сыну және шағылу геометриясы. Әдетте мөлдір материалдарды зерттеуге арналған. </a:t>
            </a:r>
            <a:endParaRPr lang="ru-RU"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9144000" cy="785818"/>
          </a:xfrm>
        </p:spPr>
        <p:txBody>
          <a:bodyPr>
            <a:noAutofit/>
          </a:bodyPr>
          <a:lstStyle/>
          <a:p>
            <a:pPr algn="ctr"/>
            <a:r>
              <a:rPr lang="ru-RU" sz="2800" dirty="0" smtClean="0"/>
              <a:t>дефекты поверхности, выявленные люминесцентным методом неразрушающего контроля </a:t>
            </a:r>
            <a:endParaRPr lang="ru-RU" sz="2800" dirty="0"/>
          </a:p>
        </p:txBody>
      </p:sp>
      <p:sp>
        <p:nvSpPr>
          <p:cNvPr id="3" name="Содержимое 2"/>
          <p:cNvSpPr>
            <a:spLocks noGrp="1"/>
          </p:cNvSpPr>
          <p:nvPr>
            <p:ph sz="quarter" idx="1"/>
          </p:nvPr>
        </p:nvSpPr>
        <p:spPr/>
        <p:txBody>
          <a:bodyPr/>
          <a:lstStyle/>
          <a:p>
            <a:endParaRPr lang="ru-RU" dirty="0" smtClean="0"/>
          </a:p>
          <a:p>
            <a:pPr>
              <a:buNone/>
            </a:pPr>
            <a:r>
              <a:rPr lang="ru-RU" dirty="0" smtClean="0"/>
              <a:t> </a:t>
            </a:r>
          </a:p>
          <a:p>
            <a:pPr>
              <a:buNone/>
            </a:pPr>
            <a:endParaRPr lang="ru-RU" dirty="0" smtClean="0"/>
          </a:p>
          <a:p>
            <a:pPr>
              <a:buNone/>
            </a:pPr>
            <a:r>
              <a:rPr lang="ru-RU" dirty="0" smtClean="0"/>
              <a:t/>
            </a:r>
            <a:br>
              <a:rPr lang="ru-RU" dirty="0" smtClean="0"/>
            </a:br>
            <a:endParaRPr lang="ru-RU" dirty="0"/>
          </a:p>
        </p:txBody>
      </p:sp>
      <p:pic>
        <p:nvPicPr>
          <p:cNvPr id="4" name="Рисунок 3" descr="http://www.viam.ru/content/265/image024_1_1.jpg"/>
          <p:cNvPicPr/>
          <p:nvPr/>
        </p:nvPicPr>
        <p:blipFill>
          <a:blip r:embed="rId2"/>
          <a:srcRect/>
          <a:stretch>
            <a:fillRect/>
          </a:stretch>
        </p:blipFill>
        <p:spPr bwMode="auto">
          <a:xfrm>
            <a:off x="714348" y="1214422"/>
            <a:ext cx="3214710" cy="1857388"/>
          </a:xfrm>
          <a:prstGeom prst="rect">
            <a:avLst/>
          </a:prstGeom>
          <a:noFill/>
          <a:ln w="9525">
            <a:noFill/>
            <a:miter lim="800000"/>
            <a:headEnd/>
            <a:tailEnd/>
          </a:ln>
        </p:spPr>
      </p:pic>
      <p:pic>
        <p:nvPicPr>
          <p:cNvPr id="5" name="Рисунок 4" descr="http://www.viam.ru/content/265/image027_1_1.jpg"/>
          <p:cNvPicPr/>
          <p:nvPr/>
        </p:nvPicPr>
        <p:blipFill>
          <a:blip r:embed="rId3"/>
          <a:srcRect/>
          <a:stretch>
            <a:fillRect/>
          </a:stretch>
        </p:blipFill>
        <p:spPr bwMode="auto">
          <a:xfrm>
            <a:off x="5072066" y="1928802"/>
            <a:ext cx="3500462" cy="1857388"/>
          </a:xfrm>
          <a:prstGeom prst="rect">
            <a:avLst/>
          </a:prstGeom>
          <a:noFill/>
          <a:ln w="9525">
            <a:noFill/>
            <a:miter lim="800000"/>
            <a:headEnd/>
            <a:tailEnd/>
          </a:ln>
        </p:spPr>
      </p:pic>
      <p:pic>
        <p:nvPicPr>
          <p:cNvPr id="6" name="Рисунок 5" descr="http://www.viam.ru/content/265/image025_1_1.jpg"/>
          <p:cNvPicPr/>
          <p:nvPr/>
        </p:nvPicPr>
        <p:blipFill>
          <a:blip r:embed="rId4"/>
          <a:srcRect/>
          <a:stretch>
            <a:fillRect/>
          </a:stretch>
        </p:blipFill>
        <p:spPr bwMode="auto">
          <a:xfrm>
            <a:off x="785786" y="3214686"/>
            <a:ext cx="3119451" cy="3309953"/>
          </a:xfrm>
          <a:prstGeom prst="rect">
            <a:avLst/>
          </a:prstGeom>
          <a:noFill/>
          <a:ln w="9525">
            <a:noFill/>
            <a:miter lim="800000"/>
            <a:headEnd/>
            <a:tailEnd/>
          </a:ln>
        </p:spPr>
      </p:pic>
      <p:pic>
        <p:nvPicPr>
          <p:cNvPr id="25602" name="Picture 2" descr="http://www.viam.ru/content/265/image026_1_1.jpg"/>
          <p:cNvPicPr>
            <a:picLocks noChangeAspect="1" noChangeArrowheads="1"/>
          </p:cNvPicPr>
          <p:nvPr/>
        </p:nvPicPr>
        <p:blipFill>
          <a:blip r:embed="rId5"/>
          <a:srcRect/>
          <a:stretch>
            <a:fillRect/>
          </a:stretch>
        </p:blipFill>
        <p:spPr bwMode="auto">
          <a:xfrm>
            <a:off x="4286248" y="4143380"/>
            <a:ext cx="4429156" cy="221457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err="1" smtClean="0"/>
              <a:t>Радиаци</a:t>
            </a:r>
            <a:r>
              <a:rPr lang="kk-KZ" dirty="0" smtClean="0"/>
              <a:t>алық әдіс</a:t>
            </a:r>
            <a:endParaRPr lang="ru-RU" dirty="0"/>
          </a:p>
        </p:txBody>
      </p:sp>
      <p:sp>
        <p:nvSpPr>
          <p:cNvPr id="3" name="Содержимое 2"/>
          <p:cNvSpPr>
            <a:spLocks noGrp="1"/>
          </p:cNvSpPr>
          <p:nvPr>
            <p:ph idx="1"/>
          </p:nvPr>
        </p:nvSpPr>
        <p:spPr>
          <a:xfrm>
            <a:off x="4000496" y="1071546"/>
            <a:ext cx="5143504" cy="5786454"/>
          </a:xfrm>
        </p:spPr>
        <p:txBody>
          <a:bodyPr>
            <a:normAutofit fontScale="92500" lnSpcReduction="20000"/>
          </a:bodyPr>
          <a:lstStyle/>
          <a:p>
            <a:pPr algn="just">
              <a:buNone/>
            </a:pPr>
            <a:r>
              <a:rPr lang="en-US" sz="3600" b="1" dirty="0" smtClean="0"/>
              <a:t>   </a:t>
            </a:r>
            <a:r>
              <a:rPr lang="ru-RU" sz="3600" b="1" dirty="0" err="1" smtClean="0"/>
              <a:t>Радиациялық әдіс ионизациялық сәулелерді тіркеу</a:t>
            </a:r>
            <a:r>
              <a:rPr lang="ru-RU" sz="3600" b="1" dirty="0" smtClean="0"/>
              <a:t> </a:t>
            </a:r>
            <a:r>
              <a:rPr lang="ru-RU" sz="3600" b="1" dirty="0" err="1" smtClean="0"/>
              <a:t>арқылы жүзеге асады</a:t>
            </a:r>
            <a:r>
              <a:rPr lang="ru-RU" sz="3600" b="1" dirty="0" smtClean="0"/>
              <a:t>. </a:t>
            </a:r>
            <a:r>
              <a:rPr lang="ru-RU" sz="3600" b="1" dirty="0" err="1" smtClean="0"/>
              <a:t>Ионизациялық сәулелердің түріне қарай  рентгенографикалық, </a:t>
            </a:r>
            <a:r>
              <a:rPr lang="ru-RU" sz="3600" b="1" dirty="0" smtClean="0"/>
              <a:t>гамма, </a:t>
            </a:r>
            <a:r>
              <a:rPr lang="ru-RU" sz="3600" b="1" dirty="0" err="1" smtClean="0"/>
              <a:t>бетта</a:t>
            </a:r>
            <a:r>
              <a:rPr lang="ru-RU" sz="3600" b="1" dirty="0" smtClean="0"/>
              <a:t>, </a:t>
            </a:r>
            <a:r>
              <a:rPr lang="ru-RU" sz="3600" b="1" dirty="0" err="1" smtClean="0"/>
              <a:t>нейтрондық болып</a:t>
            </a:r>
            <a:r>
              <a:rPr lang="ru-RU" sz="3600" b="1" dirty="0" smtClean="0"/>
              <a:t> </a:t>
            </a:r>
            <a:r>
              <a:rPr lang="ru-RU" sz="3600" b="1" dirty="0" err="1" smtClean="0"/>
              <a:t>бөлінеді.</a:t>
            </a:r>
            <a:r>
              <a:rPr lang="ru-RU" sz="3600" b="1" dirty="0" smtClean="0"/>
              <a:t> </a:t>
            </a:r>
            <a:r>
              <a:rPr lang="ru-RU" sz="3600" b="1" dirty="0" err="1" smtClean="0"/>
              <a:t>Тіркелетін</a:t>
            </a:r>
            <a:r>
              <a:rPr lang="ru-RU" sz="3600" b="1" dirty="0" smtClean="0"/>
              <a:t> параметр: </a:t>
            </a:r>
            <a:r>
              <a:rPr lang="ru-RU" sz="3600" b="1" dirty="0" err="1" smtClean="0"/>
              <a:t>сәуленің ағынының тығыздығы.</a:t>
            </a:r>
            <a:r>
              <a:rPr lang="ru-RU" sz="3600" b="1" dirty="0" smtClean="0"/>
              <a:t> </a:t>
            </a:r>
          </a:p>
        </p:txBody>
      </p:sp>
      <p:pic>
        <p:nvPicPr>
          <p:cNvPr id="4" name="Picture 2"/>
          <p:cNvPicPr>
            <a:picLocks noChangeAspect="1" noChangeArrowheads="1"/>
          </p:cNvPicPr>
          <p:nvPr/>
        </p:nvPicPr>
        <p:blipFill>
          <a:blip r:embed="rId2"/>
          <a:srcRect/>
          <a:stretch>
            <a:fillRect/>
          </a:stretch>
        </p:blipFill>
        <p:spPr bwMode="auto">
          <a:xfrm>
            <a:off x="71406" y="3929066"/>
            <a:ext cx="4213313" cy="3000396"/>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71437" y="928670"/>
            <a:ext cx="4286249" cy="29441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39999">
              <a:srgbClr val="85C2FF"/>
            </a:gs>
            <a:gs pos="70000">
              <a:srgbClr val="C4D6EB"/>
            </a:gs>
            <a:gs pos="100000">
              <a:srgbClr val="FFEBFA"/>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71438" y="71438"/>
            <a:ext cx="4214810" cy="27860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14876" y="71438"/>
            <a:ext cx="4429124" cy="2857496"/>
          </a:xfrm>
          <a:prstGeom prst="rect">
            <a:avLst/>
          </a:prstGeom>
          <a:noFill/>
          <a:ln w="9525">
            <a:noFill/>
            <a:miter lim="800000"/>
            <a:headEnd/>
            <a:tailEnd/>
          </a:ln>
          <a:effectLst/>
        </p:spPr>
      </p:pic>
      <p:sp>
        <p:nvSpPr>
          <p:cNvPr id="6" name="Прямоугольник 5"/>
          <p:cNvSpPr/>
          <p:nvPr/>
        </p:nvSpPr>
        <p:spPr>
          <a:xfrm>
            <a:off x="0" y="2928934"/>
            <a:ext cx="9144000" cy="954107"/>
          </a:xfrm>
          <a:prstGeom prst="rect">
            <a:avLst/>
          </a:prstGeom>
        </p:spPr>
        <p:txBody>
          <a:bodyPr wrap="square">
            <a:spAutoFit/>
          </a:bodyPr>
          <a:lstStyle/>
          <a:p>
            <a:r>
              <a:rPr lang="ru-RU" sz="2800" dirty="0" err="1" smtClean="0"/>
              <a:t>Рентгенографикалық әдіспен алынңан металдағы </a:t>
            </a:r>
            <a:r>
              <a:rPr lang="ru-RU" sz="2800" dirty="0" smtClean="0"/>
              <a:t>сварка, </a:t>
            </a:r>
            <a:r>
              <a:rPr lang="ru-RU" sz="2800" dirty="0" err="1" smtClean="0"/>
              <a:t>пайканы</a:t>
            </a:r>
            <a:r>
              <a:rPr lang="kk-KZ" sz="2800" dirty="0" smtClean="0"/>
              <a:t>ң ақаулары</a:t>
            </a:r>
            <a:endParaRPr lang="ru-RU" sz="2800" dirty="0"/>
          </a:p>
        </p:txBody>
      </p:sp>
      <p:pic>
        <p:nvPicPr>
          <p:cNvPr id="1028" name="Picture 4"/>
          <p:cNvPicPr>
            <a:picLocks noChangeAspect="1" noChangeArrowheads="1"/>
          </p:cNvPicPr>
          <p:nvPr/>
        </p:nvPicPr>
        <p:blipFill>
          <a:blip r:embed="rId4"/>
          <a:srcRect/>
          <a:stretch>
            <a:fillRect/>
          </a:stretch>
        </p:blipFill>
        <p:spPr bwMode="auto">
          <a:xfrm>
            <a:off x="214314" y="3857628"/>
            <a:ext cx="3929058" cy="28575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714876" y="3857628"/>
            <a:ext cx="4000528"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642918"/>
            <a:ext cx="8186766" cy="5483245"/>
          </a:xfrm>
        </p:spPr>
        <p:txBody>
          <a:bodyPr>
            <a:normAutofit fontScale="92500" lnSpcReduction="10000"/>
          </a:bodyPr>
          <a:lstStyle/>
          <a:p>
            <a:r>
              <a:rPr lang="ru-RU" dirty="0" smtClean="0">
                <a:solidFill>
                  <a:srgbClr val="FF0000"/>
                </a:solidFill>
              </a:rPr>
              <a:t>Качества продукции- </a:t>
            </a:r>
            <a:r>
              <a:rPr lang="ru-RU" dirty="0" smtClean="0"/>
              <a:t>это совокупность ее свойств, обусловливающих пригодность продукции удовлетворять определенные потребности в соответствии с ее назначениями. </a:t>
            </a:r>
          </a:p>
          <a:p>
            <a:r>
              <a:rPr lang="ru-RU" dirty="0" smtClean="0">
                <a:solidFill>
                  <a:srgbClr val="FF0000"/>
                </a:solidFill>
              </a:rPr>
              <a:t>Дефект</a:t>
            </a:r>
            <a:r>
              <a:rPr lang="ru-RU" dirty="0" smtClean="0"/>
              <a:t>-каждое отдельное несоответствие продукции установленным требованиям.</a:t>
            </a:r>
          </a:p>
          <a:p>
            <a:r>
              <a:rPr lang="ru-RU" dirty="0" smtClean="0">
                <a:solidFill>
                  <a:srgbClr val="FF0000"/>
                </a:solidFill>
              </a:rPr>
              <a:t>Неисправность</a:t>
            </a:r>
            <a:r>
              <a:rPr lang="ru-RU" dirty="0" smtClean="0"/>
              <a:t> –состояния изделия, при котором оно пригодно к использованию.</a:t>
            </a:r>
          </a:p>
          <a:p>
            <a:r>
              <a:rPr lang="ru-RU" dirty="0" smtClean="0">
                <a:solidFill>
                  <a:srgbClr val="FF0000"/>
                </a:solidFill>
              </a:rPr>
              <a:t>Брак</a:t>
            </a:r>
            <a:r>
              <a:rPr lang="ru-RU" dirty="0" smtClean="0"/>
              <a:t>-продукция передача которой потребителю не допускается из-за наличия дефектов.  </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800" dirty="0" smtClean="0"/>
              <a:t>Рентгенографикалық әдіспен алынған машина бөлшектеріндегі ылғалдың  үлкейтіп көрсетілген түрі.</a:t>
            </a:r>
            <a:endParaRPr lang="ru-RU" sz="2800" dirty="0"/>
          </a:p>
        </p:txBody>
      </p:sp>
      <p:pic>
        <p:nvPicPr>
          <p:cNvPr id="4" name="Picture 4"/>
          <p:cNvPicPr>
            <a:picLocks noGrp="1" noChangeAspect="1" noChangeArrowheads="1"/>
          </p:cNvPicPr>
          <p:nvPr>
            <p:ph idx="1"/>
          </p:nvPr>
        </p:nvPicPr>
        <p:blipFill>
          <a:blip r:embed="rId2"/>
          <a:srcRect/>
          <a:stretch>
            <a:fillRect/>
          </a:stretch>
        </p:blipFill>
        <p:spPr bwMode="auto">
          <a:xfrm>
            <a:off x="142844" y="1928802"/>
            <a:ext cx="4286280" cy="4071966"/>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4600538" y="1928822"/>
            <a:ext cx="4543462" cy="4071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kk-KZ" sz="2800" dirty="0" smtClean="0"/>
              <a:t>Рентгенографикалық құрылғы</a:t>
            </a:r>
            <a:endParaRPr lang="ru-RU" sz="2800" dirty="0"/>
          </a:p>
        </p:txBody>
      </p:sp>
      <p:pic>
        <p:nvPicPr>
          <p:cNvPr id="3074" name="Picture 2"/>
          <p:cNvPicPr>
            <a:picLocks noGrp="1" noChangeAspect="1" noChangeArrowheads="1"/>
          </p:cNvPicPr>
          <p:nvPr>
            <p:ph idx="1"/>
          </p:nvPr>
        </p:nvPicPr>
        <p:blipFill>
          <a:blip r:embed="rId2"/>
          <a:srcRect/>
          <a:stretch>
            <a:fillRect/>
          </a:stretch>
        </p:blipFill>
        <p:spPr bwMode="auto">
          <a:xfrm>
            <a:off x="142845" y="714356"/>
            <a:ext cx="5572164" cy="37147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247956" y="3786190"/>
            <a:ext cx="4466250" cy="3071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Акустикалық әдіс</a:t>
            </a:r>
            <a:endParaRPr lang="ru-RU" dirty="0"/>
          </a:p>
        </p:txBody>
      </p:sp>
      <p:sp>
        <p:nvSpPr>
          <p:cNvPr id="3" name="Содержимое 2"/>
          <p:cNvSpPr>
            <a:spLocks noGrp="1"/>
          </p:cNvSpPr>
          <p:nvPr>
            <p:ph idx="1"/>
          </p:nvPr>
        </p:nvSpPr>
        <p:spPr>
          <a:xfrm>
            <a:off x="0" y="1285860"/>
            <a:ext cx="8686800" cy="4525963"/>
          </a:xfrm>
        </p:spPr>
        <p:txBody>
          <a:bodyPr>
            <a:noAutofit/>
          </a:bodyPr>
          <a:lstStyle/>
          <a:p>
            <a:pPr algn="just">
              <a:buNone/>
            </a:pPr>
            <a:r>
              <a:rPr lang="kk-KZ" b="1" dirty="0" smtClean="0"/>
              <a:t>    Акустикалық әдіс объекттегі серпімді толқындардың пайда болуымен жүзеге асады. Көбіне тербеліс жиілігі </a:t>
            </a:r>
            <a:r>
              <a:rPr lang="ru-RU" b="1" dirty="0" smtClean="0"/>
              <a:t>20 кГц</a:t>
            </a:r>
            <a:r>
              <a:rPr lang="kk-KZ" b="1" dirty="0" smtClean="0"/>
              <a:t> ультрадыбысты толқындар қолданылады. Жоғарғы әдістерден айырмашылығы бұл әдісте электромагниттік толқындар емес, серпімді толқындар тіркеледі. Материалдардың серпімділік, қаттылық, анизотропия, тығыздығын анықтауға мүмкіндік береді. Пассивті және активті болып екіге бөлінеді. </a:t>
            </a:r>
            <a:endParaRPr lang="ru-RU"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214414" y="2709738"/>
            <a:ext cx="5072098" cy="414826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787513" y="0"/>
            <a:ext cx="3356487" cy="357187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85720" y="-71462"/>
            <a:ext cx="4428399" cy="2586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582594"/>
          </a:xfrm>
        </p:spPr>
        <p:txBody>
          <a:bodyPr>
            <a:normAutofit fontScale="90000"/>
          </a:bodyPr>
          <a:lstStyle/>
          <a:p>
            <a:r>
              <a:rPr lang="kk-KZ" dirty="0" smtClean="0"/>
              <a:t>Енуші заттар әдісі</a:t>
            </a:r>
            <a:endParaRPr lang="ru-RU" dirty="0"/>
          </a:p>
        </p:txBody>
      </p:sp>
      <p:sp>
        <p:nvSpPr>
          <p:cNvPr id="3" name="Содержимое 2"/>
          <p:cNvSpPr>
            <a:spLocks noGrp="1"/>
          </p:cNvSpPr>
          <p:nvPr>
            <p:ph idx="1"/>
          </p:nvPr>
        </p:nvSpPr>
        <p:spPr>
          <a:xfrm>
            <a:off x="285720" y="928670"/>
            <a:ext cx="8501122" cy="5929330"/>
          </a:xfrm>
        </p:spPr>
        <p:txBody>
          <a:bodyPr>
            <a:normAutofit fontScale="77500" lnSpcReduction="20000"/>
          </a:bodyPr>
          <a:lstStyle/>
          <a:p>
            <a:pPr algn="just">
              <a:buNone/>
            </a:pP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 Енуші заттар әдісі объектідегі қуыстарға пробный заттарды енгізу арқылы жүзеге асады. </a:t>
            </a:r>
            <a:r>
              <a:rPr lang="kk-KZ" b="1" dirty="0" smtClean="0">
                <a:solidFill>
                  <a:srgbClr val="FF0000"/>
                </a:solidFill>
                <a:latin typeface="Times New Roman" pitchFamily="18" charset="0"/>
                <a:cs typeface="Times New Roman" pitchFamily="18" charset="0"/>
              </a:rPr>
              <a:t>Капилярлық</a:t>
            </a:r>
            <a:r>
              <a:rPr lang="kk-KZ" b="1" dirty="0" smtClean="0">
                <a:latin typeface="Times New Roman" pitchFamily="18" charset="0"/>
                <a:cs typeface="Times New Roman" pitchFamily="18" charset="0"/>
              </a:rPr>
              <a:t> және </a:t>
            </a:r>
            <a:r>
              <a:rPr lang="kk-KZ" b="1" dirty="0" smtClean="0">
                <a:solidFill>
                  <a:srgbClr val="FF0000"/>
                </a:solidFill>
                <a:latin typeface="Times New Roman" pitchFamily="18" charset="0"/>
                <a:cs typeface="Times New Roman" pitchFamily="18" charset="0"/>
              </a:rPr>
              <a:t>течеискание </a:t>
            </a:r>
            <a:r>
              <a:rPr lang="kk-KZ" b="1" dirty="0" smtClean="0">
                <a:latin typeface="Times New Roman" pitchFamily="18" charset="0"/>
                <a:cs typeface="Times New Roman" pitchFamily="18" charset="0"/>
              </a:rPr>
              <a:t>болып екіге бөлінеді. Көзге көрінбейтін ақауларды табуға мүмкіндік береді. </a:t>
            </a:r>
          </a:p>
          <a:p>
            <a:pPr algn="just">
              <a:buNone/>
            </a:pPr>
            <a:r>
              <a:rPr lang="kk-KZ" b="1" dirty="0" smtClean="0">
                <a:solidFill>
                  <a:srgbClr val="FF0000"/>
                </a:solidFill>
                <a:latin typeface="Times New Roman" pitchFamily="18" charset="0"/>
                <a:cs typeface="Times New Roman" pitchFamily="18" charset="0"/>
              </a:rPr>
              <a:t>Артықшылығы:</a:t>
            </a:r>
          </a:p>
          <a:p>
            <a:pPr algn="just"/>
            <a:r>
              <a:rPr lang="kk-KZ" b="1" dirty="0" smtClean="0">
                <a:latin typeface="Times New Roman" pitchFamily="18" charset="0"/>
                <a:cs typeface="Times New Roman" pitchFamily="18" charset="0"/>
              </a:rPr>
              <a:t>Жоғары сезімталдық;</a:t>
            </a:r>
          </a:p>
          <a:p>
            <a:pPr algn="just"/>
            <a:r>
              <a:rPr lang="kk-KZ" b="1" dirty="0" smtClean="0">
                <a:latin typeface="Times New Roman" pitchFamily="18" charset="0"/>
                <a:cs typeface="Times New Roman" pitchFamily="18" charset="0"/>
              </a:rPr>
              <a:t>Геометриялық формалары қиын деталдарды зерттеуге мүмкіндік береді;</a:t>
            </a:r>
          </a:p>
          <a:p>
            <a:pPr algn="just"/>
            <a:r>
              <a:rPr lang="kk-KZ" b="1" dirty="0" smtClean="0">
                <a:latin typeface="Times New Roman" pitchFamily="18" charset="0"/>
                <a:cs typeface="Times New Roman" pitchFamily="18" charset="0"/>
              </a:rPr>
              <a:t>Зерттелетін объектілердің кең спектрі;</a:t>
            </a:r>
          </a:p>
          <a:p>
            <a:pPr algn="just"/>
            <a:r>
              <a:rPr lang="kk-KZ" b="1" dirty="0" smtClean="0">
                <a:latin typeface="Times New Roman" pitchFamily="18" charset="0"/>
                <a:cs typeface="Times New Roman" pitchFamily="18" charset="0"/>
              </a:rPr>
              <a:t>Қарапайым және арзан;</a:t>
            </a:r>
          </a:p>
          <a:p>
            <a:pPr algn="just">
              <a:buNone/>
            </a:pPr>
            <a:r>
              <a:rPr lang="kk-KZ" b="1" dirty="0" smtClean="0">
                <a:solidFill>
                  <a:srgbClr val="FF0000"/>
                </a:solidFill>
                <a:latin typeface="Times New Roman" pitchFamily="18" charset="0"/>
                <a:cs typeface="Times New Roman" pitchFamily="18" charset="0"/>
              </a:rPr>
              <a:t>Кемшілігі:</a:t>
            </a:r>
          </a:p>
          <a:p>
            <a:pPr algn="just"/>
            <a:r>
              <a:rPr lang="kk-KZ" b="1" dirty="0" smtClean="0">
                <a:latin typeface="Times New Roman" pitchFamily="18" charset="0"/>
                <a:cs typeface="Times New Roman" pitchFamily="18" charset="0"/>
              </a:rPr>
              <a:t>Тек беттік ақауларды анықтауға мүмкіндік береді;</a:t>
            </a:r>
          </a:p>
          <a:p>
            <a:pPr algn="just"/>
            <a:r>
              <a:rPr lang="kk-KZ" b="1" dirty="0" smtClean="0">
                <a:latin typeface="Times New Roman" pitchFamily="18" charset="0"/>
                <a:cs typeface="Times New Roman" pitchFamily="18" charset="0"/>
              </a:rPr>
              <a:t>Пористый материалдарға қолданылмайды;</a:t>
            </a:r>
          </a:p>
          <a:p>
            <a:pPr algn="just"/>
            <a:r>
              <a:rPr lang="kk-KZ" b="1" dirty="0" smtClean="0">
                <a:latin typeface="Times New Roman" pitchFamily="18" charset="0"/>
                <a:cs typeface="Times New Roman" pitchFamily="18" charset="0"/>
              </a:rPr>
              <a:t>Әдісті қолданар алдында зерттелетін объектті жоғары дәрижеде тазалу қажет;</a:t>
            </a:r>
          </a:p>
          <a:p>
            <a:pPr algn="just"/>
            <a:r>
              <a:rPr lang="kk-KZ" b="1" dirty="0" smtClean="0">
                <a:latin typeface="Times New Roman" pitchFamily="18" charset="0"/>
                <a:cs typeface="Times New Roman" pitchFamily="18" charset="0"/>
              </a:rPr>
              <a:t>Төмен температурада әдістің сезімталдығы азайады;</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0"/>
            <a:ext cx="7472386" cy="582594"/>
          </a:xfrm>
        </p:spPr>
        <p:txBody>
          <a:bodyPr>
            <a:normAutofit fontScale="90000"/>
          </a:bodyPr>
          <a:lstStyle/>
          <a:p>
            <a:r>
              <a:rPr lang="kk-KZ" dirty="0" smtClean="0"/>
              <a:t>Капилярлық әдіс</a:t>
            </a:r>
            <a:endParaRPr lang="ru-RU" dirty="0"/>
          </a:p>
        </p:txBody>
      </p:sp>
      <p:sp>
        <p:nvSpPr>
          <p:cNvPr id="3" name="Содержимое 2"/>
          <p:cNvSpPr>
            <a:spLocks noGrp="1"/>
          </p:cNvSpPr>
          <p:nvPr>
            <p:ph idx="1"/>
          </p:nvPr>
        </p:nvSpPr>
        <p:spPr>
          <a:xfrm>
            <a:off x="428596" y="571480"/>
            <a:ext cx="8358246" cy="6000768"/>
          </a:xfrm>
        </p:spPr>
        <p:style>
          <a:lnRef idx="1">
            <a:schemeClr val="accent5"/>
          </a:lnRef>
          <a:fillRef idx="3">
            <a:schemeClr val="accent5"/>
          </a:fillRef>
          <a:effectRef idx="2">
            <a:schemeClr val="accent5"/>
          </a:effectRef>
          <a:fontRef idx="minor">
            <a:schemeClr val="lt1"/>
          </a:fontRef>
        </p:style>
        <p:txBody>
          <a:bodyPr/>
          <a:lstStyle/>
          <a:p>
            <a:pPr algn="just"/>
            <a:r>
              <a:rPr lang="kk-KZ" sz="2400" b="1" dirty="0" smtClean="0">
                <a:solidFill>
                  <a:schemeClr val="tx1"/>
                </a:solidFill>
              </a:rPr>
              <a:t>Капилярлық әдіс индикаторлық сұйықтарды </a:t>
            </a:r>
            <a:r>
              <a:rPr lang="ru-RU" sz="2400" b="1" dirty="0" smtClean="0">
                <a:solidFill>
                  <a:schemeClr val="tx1"/>
                </a:solidFill>
              </a:rPr>
              <a:t>(пенетрант)</a:t>
            </a:r>
            <a:r>
              <a:rPr lang="kk-KZ" sz="2400" b="1" dirty="0" smtClean="0">
                <a:solidFill>
                  <a:schemeClr val="tx1"/>
                </a:solidFill>
              </a:rPr>
              <a:t> затқа енгізу арқылы жүзеге асады. Капилярлық әдіс бірнеше сатыдан тұрады: </a:t>
            </a:r>
          </a:p>
          <a:p>
            <a:r>
              <a:rPr lang="kk-KZ" sz="2400" b="1" u="sng" dirty="0" smtClean="0">
                <a:solidFill>
                  <a:srgbClr val="FF0000"/>
                </a:solidFill>
              </a:rPr>
              <a:t>Дайындаларлық операциялар</a:t>
            </a:r>
          </a:p>
          <a:p>
            <a:endParaRPr lang="kk-KZ" sz="2400" b="1" u="sng" dirty="0" smtClean="0">
              <a:solidFill>
                <a:srgbClr val="FF0000"/>
              </a:solidFill>
            </a:endParaRPr>
          </a:p>
          <a:p>
            <a:endParaRPr lang="kk-KZ" sz="2400" b="1" u="sng" dirty="0" smtClean="0">
              <a:solidFill>
                <a:srgbClr val="FF0000"/>
              </a:solidFill>
            </a:endParaRPr>
          </a:p>
          <a:p>
            <a:r>
              <a:rPr lang="kk-KZ" sz="2400" b="1" u="sng" dirty="0" smtClean="0">
                <a:solidFill>
                  <a:srgbClr val="FF0000"/>
                </a:solidFill>
              </a:rPr>
              <a:t>Дефектоскопиялық материалдармен өңдеу</a:t>
            </a:r>
            <a:endParaRPr lang="ru-RU" sz="2400" b="1" u="sng" dirty="0">
              <a:solidFill>
                <a:srgbClr val="FF0000"/>
              </a:solidFill>
            </a:endParaRPr>
          </a:p>
        </p:txBody>
      </p:sp>
      <p:sp>
        <p:nvSpPr>
          <p:cNvPr id="4" name="Прямоугольник 3"/>
          <p:cNvSpPr/>
          <p:nvPr/>
        </p:nvSpPr>
        <p:spPr>
          <a:xfrm>
            <a:off x="1000100" y="2214554"/>
            <a:ext cx="3214710" cy="857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b="1" dirty="0" smtClean="0"/>
              <a:t>Объект бетін тазалау </a:t>
            </a:r>
            <a:endParaRPr lang="ru-RU" sz="2400" b="1" dirty="0"/>
          </a:p>
        </p:txBody>
      </p:sp>
      <p:sp>
        <p:nvSpPr>
          <p:cNvPr id="5" name="Прямоугольник 4"/>
          <p:cNvSpPr/>
          <p:nvPr/>
        </p:nvSpPr>
        <p:spPr>
          <a:xfrm>
            <a:off x="4929190" y="3500438"/>
            <a:ext cx="3214710" cy="857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b="1" dirty="0" smtClean="0"/>
              <a:t>Пенетранттың қалдығын алу </a:t>
            </a:r>
            <a:endParaRPr lang="ru-RU" sz="2400" b="1" dirty="0"/>
          </a:p>
        </p:txBody>
      </p:sp>
      <p:sp>
        <p:nvSpPr>
          <p:cNvPr id="6" name="Прямоугольник 5"/>
          <p:cNvSpPr/>
          <p:nvPr/>
        </p:nvSpPr>
        <p:spPr>
          <a:xfrm>
            <a:off x="1000100" y="3500438"/>
            <a:ext cx="3214710" cy="857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b="1" dirty="0" smtClean="0"/>
              <a:t>Сұйықтың сіңуі</a:t>
            </a:r>
            <a:endParaRPr lang="ru-RU" sz="2400" b="1" dirty="0"/>
          </a:p>
        </p:txBody>
      </p:sp>
      <p:sp>
        <p:nvSpPr>
          <p:cNvPr id="7" name="Прямоугольник 6"/>
          <p:cNvSpPr/>
          <p:nvPr/>
        </p:nvSpPr>
        <p:spPr>
          <a:xfrm>
            <a:off x="4857752" y="2214554"/>
            <a:ext cx="3214710" cy="857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b="1" dirty="0" smtClean="0"/>
              <a:t>Кептіру </a:t>
            </a:r>
            <a:endParaRPr lang="ru-RU" sz="2400" b="1" dirty="0"/>
          </a:p>
        </p:txBody>
      </p:sp>
      <p:sp>
        <p:nvSpPr>
          <p:cNvPr id="8" name="Прямоугольник 7"/>
          <p:cNvSpPr/>
          <p:nvPr/>
        </p:nvSpPr>
        <p:spPr>
          <a:xfrm>
            <a:off x="1000100" y="4572008"/>
            <a:ext cx="3214710" cy="857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b="1" dirty="0" smtClean="0"/>
              <a:t>Шығарғыш </a:t>
            </a:r>
            <a:r>
              <a:rPr lang="ru-RU" sz="2400" b="1" dirty="0" smtClean="0"/>
              <a:t>(</a:t>
            </a:r>
            <a:r>
              <a:rPr lang="kk-KZ" sz="2400" b="1" dirty="0" smtClean="0"/>
              <a:t>проявитель</a:t>
            </a:r>
            <a:r>
              <a:rPr lang="ru-RU" sz="2400" b="1" dirty="0" smtClean="0"/>
              <a:t>)</a:t>
            </a:r>
            <a:endParaRPr lang="ru-RU" sz="2400" b="1" dirty="0"/>
          </a:p>
        </p:txBody>
      </p:sp>
      <p:sp>
        <p:nvSpPr>
          <p:cNvPr id="9" name="Прямоугольник 8"/>
          <p:cNvSpPr/>
          <p:nvPr/>
        </p:nvSpPr>
        <p:spPr>
          <a:xfrm>
            <a:off x="4929190" y="4572008"/>
            <a:ext cx="3214710" cy="857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b="1" dirty="0" smtClean="0"/>
              <a:t>Индикацияны байқау  </a:t>
            </a:r>
            <a:endParaRPr lang="ru-RU" sz="2400" b="1" dirty="0"/>
          </a:p>
        </p:txBody>
      </p:sp>
      <p:sp>
        <p:nvSpPr>
          <p:cNvPr id="10" name="Прямоугольник 9"/>
          <p:cNvSpPr/>
          <p:nvPr/>
        </p:nvSpPr>
        <p:spPr>
          <a:xfrm>
            <a:off x="4929190" y="5643578"/>
            <a:ext cx="3214710" cy="857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b="1" dirty="0" smtClean="0"/>
              <a:t>Объекті соңғы рет тазалау</a:t>
            </a:r>
            <a:endParaRPr lang="ru-RU" sz="2400" b="1" dirty="0"/>
          </a:p>
        </p:txBody>
      </p:sp>
      <p:sp>
        <p:nvSpPr>
          <p:cNvPr id="11" name="Прямоугольник 10"/>
          <p:cNvSpPr/>
          <p:nvPr/>
        </p:nvSpPr>
        <p:spPr>
          <a:xfrm>
            <a:off x="1000100" y="5643578"/>
            <a:ext cx="3214710" cy="8572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b="1" dirty="0" smtClean="0"/>
              <a:t>Тіркеу</a:t>
            </a:r>
            <a:endParaRPr lang="ru-RU"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85794"/>
          </a:xfrm>
        </p:spPr>
        <p:txBody>
          <a:bodyPr>
            <a:normAutofit fontScale="90000"/>
          </a:bodyPr>
          <a:lstStyle/>
          <a:p>
            <a:r>
              <a:rPr lang="kk-KZ" dirty="0" smtClean="0"/>
              <a:t>Пенетранттарға қойылатын талаптар</a:t>
            </a:r>
            <a:endParaRPr lang="ru-RU" dirty="0"/>
          </a:p>
        </p:txBody>
      </p:sp>
      <p:sp>
        <p:nvSpPr>
          <p:cNvPr id="3" name="Содержимое 2"/>
          <p:cNvSpPr>
            <a:spLocks noGrp="1"/>
          </p:cNvSpPr>
          <p:nvPr>
            <p:ph idx="1"/>
          </p:nvPr>
        </p:nvSpPr>
        <p:spPr>
          <a:xfrm>
            <a:off x="428596" y="714356"/>
            <a:ext cx="8229600" cy="5786478"/>
          </a:xfrm>
        </p:spPr>
        <p:txBody>
          <a:bodyPr>
            <a:noAutofit/>
          </a:bodyPr>
          <a:lstStyle/>
          <a:p>
            <a:pPr algn="just"/>
            <a:r>
              <a:rPr lang="kk-KZ" sz="2800" b="1" dirty="0" smtClean="0"/>
              <a:t>Смачиваемость </a:t>
            </a:r>
            <a:r>
              <a:rPr lang="ru-RU" sz="2800" b="1" dirty="0" smtClean="0"/>
              <a:t>(</a:t>
            </a:r>
            <a:r>
              <a:rPr lang="kk-KZ" sz="2800" b="1" dirty="0" smtClean="0"/>
              <a:t>жұқыштық</a:t>
            </a:r>
            <a:r>
              <a:rPr lang="ru-RU" sz="2800" b="1" dirty="0" smtClean="0"/>
              <a:t>). </a:t>
            </a:r>
            <a:r>
              <a:rPr lang="ru-RU" sz="2800" b="1" dirty="0" err="1" smtClean="0"/>
              <a:t>Яғни сұйықтың немесе</a:t>
            </a:r>
            <a:r>
              <a:rPr lang="ru-RU" sz="2800" b="1" dirty="0" smtClean="0"/>
              <a:t> </a:t>
            </a:r>
            <a:r>
              <a:rPr lang="ru-RU" sz="2800" b="1" dirty="0" err="1" smtClean="0"/>
              <a:t>қатты дененің молекулаларының өзара жабысуы</a:t>
            </a:r>
            <a:r>
              <a:rPr lang="ru-RU" sz="2800" b="1" dirty="0" smtClean="0"/>
              <a:t>. </a:t>
            </a:r>
          </a:p>
          <a:p>
            <a:pPr algn="just"/>
            <a:r>
              <a:rPr lang="kk-KZ" sz="2800" b="1" dirty="0" smtClean="0"/>
              <a:t>Төмен вязкость </a:t>
            </a:r>
            <a:r>
              <a:rPr lang="ru-RU" sz="2800" b="1" dirty="0" smtClean="0"/>
              <a:t>(</a:t>
            </a:r>
            <a:r>
              <a:rPr lang="kk-KZ" sz="2800" b="1" dirty="0" smtClean="0"/>
              <a:t>аққыштық</a:t>
            </a:r>
            <a:r>
              <a:rPr lang="ru-RU" sz="2800" b="1" dirty="0" smtClean="0"/>
              <a:t>). </a:t>
            </a:r>
            <a:r>
              <a:rPr lang="ru-RU" sz="2800" b="1" dirty="0" err="1" smtClean="0"/>
              <a:t>Сіңу уақытын төмендету үшін керек</a:t>
            </a:r>
            <a:r>
              <a:rPr lang="ru-RU" sz="2800" b="1" dirty="0" smtClean="0"/>
              <a:t>. </a:t>
            </a:r>
          </a:p>
          <a:p>
            <a:pPr algn="just"/>
            <a:r>
              <a:rPr lang="kk-KZ" sz="2800" b="1" dirty="0" smtClean="0"/>
              <a:t>Люминесценциялық қасиет</a:t>
            </a:r>
            <a:endParaRPr lang="ru-RU" sz="2800" b="1" dirty="0" smtClean="0"/>
          </a:p>
          <a:p>
            <a:pPr algn="just">
              <a:buNone/>
            </a:pPr>
            <a:r>
              <a:rPr lang="kk-KZ" sz="2800" b="1" dirty="0" smtClean="0"/>
              <a:t>    Сонымен қатар пенетранттардың үш түрі болады: түсті </a:t>
            </a:r>
            <a:r>
              <a:rPr lang="ru-RU" sz="2800" b="1" dirty="0" smtClean="0"/>
              <a:t>(</a:t>
            </a:r>
            <a:r>
              <a:rPr lang="kk-KZ" sz="2800" b="1" dirty="0" smtClean="0"/>
              <a:t>көзге көрінетін жарықтан жарқылдайды</a:t>
            </a:r>
            <a:r>
              <a:rPr lang="ru-RU" sz="2800" b="1" dirty="0" smtClean="0"/>
              <a:t>)</a:t>
            </a:r>
            <a:r>
              <a:rPr lang="kk-KZ" sz="2800" b="1" dirty="0" smtClean="0"/>
              <a:t> және люменесценциялық </a:t>
            </a:r>
            <a:r>
              <a:rPr lang="ru-RU" sz="2800" b="1" dirty="0" smtClean="0"/>
              <a:t>(</a:t>
            </a:r>
            <a:r>
              <a:rPr lang="kk-KZ" sz="2800" b="1" dirty="0" smtClean="0"/>
              <a:t>ультрафиолетті сәулелерден жарқылдайды</a:t>
            </a:r>
            <a:r>
              <a:rPr lang="ru-RU" sz="2800" b="1" dirty="0" smtClean="0"/>
              <a:t>) </a:t>
            </a:r>
            <a:r>
              <a:rPr lang="ru-RU" sz="2800" b="1" dirty="0" err="1" smtClean="0"/>
              <a:t>және түсті-</a:t>
            </a:r>
            <a:r>
              <a:rPr lang="kk-KZ" sz="2800" b="1" dirty="0" smtClean="0"/>
              <a:t>люменесценсиялық </a:t>
            </a:r>
            <a:r>
              <a:rPr lang="ru-RU" sz="2800" b="1" dirty="0" smtClean="0"/>
              <a:t>(</a:t>
            </a:r>
            <a:r>
              <a:rPr lang="ru-RU" sz="2800" b="1" dirty="0" err="1" smtClean="0"/>
              <a:t>ек</a:t>
            </a:r>
            <a:r>
              <a:rPr lang="kk-KZ" sz="2800" b="1" dirty="0" smtClean="0"/>
              <a:t>і сәулемен де</a:t>
            </a:r>
            <a:r>
              <a:rPr lang="ru-RU" sz="2800" b="1" dirty="0" smtClean="0"/>
              <a:t>)</a:t>
            </a:r>
            <a:r>
              <a:rPr lang="kk-KZ" sz="2800" b="1" dirty="0" smtClean="0"/>
              <a:t>. Мұндай  негізгі талаптарды керосин, бензин, сұйық майлар, спирт, бензол қамтамасыз етеді. </a:t>
            </a:r>
            <a:endParaRPr lang="ru-RU" sz="2800" b="1" dirty="0" smtClean="0"/>
          </a:p>
          <a:p>
            <a:pPr algn="just"/>
            <a:endParaRPr lang="ru-RU"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solidFill>
            <a:srgbClr val="99FF99"/>
          </a:solidFill>
        </p:spPr>
        <p:txBody>
          <a:bodyPr>
            <a:noAutofit/>
          </a:bodyPr>
          <a:lstStyle/>
          <a:p>
            <a:pPr algn="just"/>
            <a:r>
              <a:rPr lang="kk-KZ" sz="2600" b="1" u="sng" dirty="0" smtClean="0">
                <a:solidFill>
                  <a:srgbClr val="FF0000"/>
                </a:solidFill>
              </a:rPr>
              <a:t>Капилярлық әдістің сезімталдығы</a:t>
            </a:r>
          </a:p>
          <a:p>
            <a:pPr algn="just">
              <a:buNone/>
            </a:pPr>
            <a:r>
              <a:rPr lang="kk-KZ" sz="2600" b="1" dirty="0" smtClean="0"/>
              <a:t>    Әдістің сезімталдығы дефектоскопиялық материалдарға байланысты болады, сондықтан да олар алдын ала тексерістен өтеді.  Смачиваемость және аққыштықты сұйық тамшысының материал бетінде жайылуы уақытына және тамшы диаметріне байланысты тексереді. Стандарттты сұйықтармен салыстыра отырып, пенетранттың қайнау температурасын, жануын, тығыздығын өлшейді. </a:t>
            </a:r>
          </a:p>
          <a:p>
            <a:pPr algn="just">
              <a:buFont typeface="Wingdings" pitchFamily="2" charset="2"/>
              <a:buChar char="§"/>
            </a:pPr>
            <a:r>
              <a:rPr lang="kk-KZ" sz="2600" b="1" u="sng" dirty="0" smtClean="0">
                <a:solidFill>
                  <a:srgbClr val="FF0000"/>
                </a:solidFill>
              </a:rPr>
              <a:t>Қолданылуы</a:t>
            </a:r>
          </a:p>
          <a:p>
            <a:pPr algn="just">
              <a:buNone/>
            </a:pPr>
            <a:r>
              <a:rPr lang="kk-KZ" sz="2600" b="1" dirty="0" smtClean="0"/>
              <a:t>     Капилярлық әдіс авиация, қайықсалу, металдарды бақылау, химикалық өндірісте, энергетикада көп қолданады. </a:t>
            </a:r>
          </a:p>
          <a:p>
            <a:pPr algn="just">
              <a:buFont typeface="Wingdings" pitchFamily="2" charset="2"/>
              <a:buChar char="§"/>
            </a:pPr>
            <a:r>
              <a:rPr lang="kk-KZ" sz="2600" b="1" u="sng" dirty="0" smtClean="0">
                <a:solidFill>
                  <a:srgbClr val="FF0000"/>
                </a:solidFill>
              </a:rPr>
              <a:t>Бақылауға кететін уақыт</a:t>
            </a:r>
          </a:p>
          <a:p>
            <a:pPr algn="just">
              <a:buNone/>
            </a:pPr>
            <a:r>
              <a:rPr lang="kk-KZ" sz="2600" b="1" dirty="0" smtClean="0"/>
              <a:t>     Бақылайтын материаолдарға байланысты орташа есеппен </a:t>
            </a:r>
            <a:r>
              <a:rPr lang="ru-RU" sz="2600" b="1" dirty="0" smtClean="0"/>
              <a:t>0,5- 1,1 </a:t>
            </a:r>
            <a:r>
              <a:rPr lang="kk-KZ" sz="2600" b="1" dirty="0" smtClean="0"/>
              <a:t>сағат жұмсалады. </a:t>
            </a:r>
            <a:endParaRPr lang="ru-RU" sz="2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solidFill>
            <a:srgbClr val="99FF99"/>
          </a:solidFill>
        </p:spPr>
        <p:txBody>
          <a:bodyPr>
            <a:noAutofit/>
          </a:bodyPr>
          <a:lstStyle/>
          <a:p>
            <a:pPr algn="just">
              <a:buNone/>
            </a:pPr>
            <a:r>
              <a:rPr lang="kk-KZ" sz="2500" b="1" u="sng" dirty="0" smtClean="0">
                <a:solidFill>
                  <a:srgbClr val="FF0000"/>
                </a:solidFill>
                <a:latin typeface="Times New Roman" pitchFamily="18" charset="0"/>
                <a:cs typeface="Times New Roman" pitchFamily="18" charset="0"/>
              </a:rPr>
              <a:t>Артықшылығы:</a:t>
            </a:r>
          </a:p>
          <a:p>
            <a:pPr algn="just"/>
            <a:r>
              <a:rPr lang="kk-KZ" sz="2500" b="1" dirty="0" smtClean="0">
                <a:latin typeface="Times New Roman" pitchFamily="18" charset="0"/>
                <a:cs typeface="Times New Roman" pitchFamily="18" charset="0"/>
              </a:rPr>
              <a:t>Жоғары сезімталдық;</a:t>
            </a:r>
          </a:p>
          <a:p>
            <a:pPr algn="just"/>
            <a:r>
              <a:rPr lang="kk-KZ" sz="2500" b="1" dirty="0" smtClean="0">
                <a:latin typeface="Times New Roman" pitchFamily="18" charset="0"/>
                <a:cs typeface="Times New Roman" pitchFamily="18" charset="0"/>
              </a:rPr>
              <a:t>Геометриялық формалары қиын деталдарды зерттеуге мүмкіндік береді;</a:t>
            </a:r>
          </a:p>
          <a:p>
            <a:pPr algn="just"/>
            <a:r>
              <a:rPr lang="kk-KZ" sz="2500" b="1" dirty="0" smtClean="0">
                <a:latin typeface="Times New Roman" pitchFamily="18" charset="0"/>
                <a:cs typeface="Times New Roman" pitchFamily="18" charset="0"/>
              </a:rPr>
              <a:t>Зерттелетін объектілердің кең спектрі;</a:t>
            </a:r>
          </a:p>
          <a:p>
            <a:pPr algn="just"/>
            <a:r>
              <a:rPr lang="kk-KZ" sz="2500" b="1" dirty="0" smtClean="0">
                <a:latin typeface="Times New Roman" pitchFamily="18" charset="0"/>
                <a:cs typeface="Times New Roman" pitchFamily="18" charset="0"/>
              </a:rPr>
              <a:t>Қарапайым және арзан;</a:t>
            </a:r>
          </a:p>
          <a:p>
            <a:pPr algn="just">
              <a:buNone/>
            </a:pPr>
            <a:r>
              <a:rPr lang="kk-KZ" sz="2500" b="1" u="sng" dirty="0" smtClean="0">
                <a:solidFill>
                  <a:srgbClr val="FF0000"/>
                </a:solidFill>
                <a:latin typeface="Times New Roman" pitchFamily="18" charset="0"/>
                <a:cs typeface="Times New Roman" pitchFamily="18" charset="0"/>
              </a:rPr>
              <a:t>Кемшілігі:</a:t>
            </a:r>
          </a:p>
          <a:p>
            <a:pPr algn="just"/>
            <a:r>
              <a:rPr lang="kk-KZ" sz="2500" b="1" dirty="0" smtClean="0">
                <a:latin typeface="Times New Roman" pitchFamily="18" charset="0"/>
                <a:cs typeface="Times New Roman" pitchFamily="18" charset="0"/>
              </a:rPr>
              <a:t>Тек беттік ақауларды анықтауға мүмкіндік береді;</a:t>
            </a:r>
          </a:p>
          <a:p>
            <a:pPr algn="just"/>
            <a:r>
              <a:rPr lang="kk-KZ" sz="2500" b="1" dirty="0" smtClean="0">
                <a:latin typeface="Times New Roman" pitchFamily="18" charset="0"/>
                <a:cs typeface="Times New Roman" pitchFamily="18" charset="0"/>
              </a:rPr>
              <a:t>Пористый материалдарға қолданылмайды;</a:t>
            </a:r>
          </a:p>
          <a:p>
            <a:pPr algn="just"/>
            <a:r>
              <a:rPr lang="kk-KZ" sz="2500" b="1" dirty="0" smtClean="0">
                <a:latin typeface="Times New Roman" pitchFamily="18" charset="0"/>
                <a:cs typeface="Times New Roman" pitchFamily="18" charset="0"/>
              </a:rPr>
              <a:t>Әдісті қолданар алдында зерттелетін объектті жоғары дәрижеде тазалу қажет;</a:t>
            </a:r>
          </a:p>
          <a:p>
            <a:pPr algn="just"/>
            <a:r>
              <a:rPr lang="kk-KZ" sz="2500" b="1" dirty="0" smtClean="0">
                <a:latin typeface="Times New Roman" pitchFamily="18" charset="0"/>
                <a:cs typeface="Times New Roman" pitchFamily="18" charset="0"/>
              </a:rPr>
              <a:t>Төмен температурада әдістің сезімталдығы азайады;</a:t>
            </a:r>
          </a:p>
          <a:p>
            <a:pPr algn="just"/>
            <a:r>
              <a:rPr lang="kk-KZ" sz="2500" b="1" dirty="0" smtClean="0">
                <a:latin typeface="Times New Roman" pitchFamily="18" charset="0"/>
                <a:cs typeface="Times New Roman" pitchFamily="18" charset="0"/>
              </a:rPr>
              <a:t>Басқа әдістермен салыстырғанда уақыт ұзақ кетеді; </a:t>
            </a:r>
          </a:p>
          <a:p>
            <a:pPr algn="just"/>
            <a:r>
              <a:rPr lang="kk-KZ" sz="2500" b="1" dirty="0" smtClean="0">
                <a:latin typeface="Times New Roman" pitchFamily="18" charset="0"/>
                <a:cs typeface="Times New Roman" pitchFamily="18" charset="0"/>
              </a:rPr>
              <a:t>Ультрафиолетті сәулелер және басқа дефектоскопиялық материалдардан  сақтауну қажеттігі;</a:t>
            </a:r>
          </a:p>
          <a:p>
            <a:pPr algn="just"/>
            <a:endParaRPr lang="ru-RU" sz="2500" b="1" dirty="0" smtClean="0">
              <a:latin typeface="Times New Roman" pitchFamily="18" charset="0"/>
              <a:cs typeface="Times New Roman" pitchFamily="18" charset="0"/>
            </a:endParaRPr>
          </a:p>
          <a:p>
            <a:endParaRPr lang="ru-RU" sz="2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armtorg.ru/images/enc/metods/kaps/marks/8.jpg"/>
          <p:cNvPicPr>
            <a:picLocks noChangeAspect="1" noChangeArrowheads="1"/>
          </p:cNvPicPr>
          <p:nvPr/>
        </p:nvPicPr>
        <p:blipFill>
          <a:blip r:embed="rId2"/>
          <a:srcRect/>
          <a:stretch>
            <a:fillRect/>
          </a:stretch>
        </p:blipFill>
        <p:spPr bwMode="auto">
          <a:xfrm>
            <a:off x="142844" y="500042"/>
            <a:ext cx="8775311" cy="55007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186766" cy="5697559"/>
          </a:xfrm>
        </p:spPr>
        <p:txBody>
          <a:bodyPr>
            <a:normAutofit fontScale="85000" lnSpcReduction="10000"/>
          </a:bodyPr>
          <a:lstStyle/>
          <a:p>
            <a:r>
              <a:rPr lang="ru-RU" dirty="0" smtClean="0">
                <a:solidFill>
                  <a:srgbClr val="FF0000"/>
                </a:solidFill>
              </a:rPr>
              <a:t>Технический контроль- </a:t>
            </a:r>
            <a:r>
              <a:rPr lang="ru-RU" dirty="0" smtClean="0"/>
              <a:t>проверка соответствия продукции установленным техническим требованиям. </a:t>
            </a:r>
          </a:p>
          <a:p>
            <a:pPr>
              <a:buNone/>
            </a:pPr>
            <a:endParaRPr lang="ru-RU" dirty="0">
              <a:solidFill>
                <a:srgbClr val="FF0000"/>
              </a:solidFill>
            </a:endParaRPr>
          </a:p>
          <a:p>
            <a:pPr>
              <a:buNone/>
            </a:pPr>
            <a:endParaRPr lang="ru-RU" dirty="0" smtClean="0">
              <a:solidFill>
                <a:srgbClr val="FF0000"/>
              </a:solidFill>
            </a:endParaRPr>
          </a:p>
          <a:p>
            <a:r>
              <a:rPr lang="ru-RU" dirty="0" smtClean="0">
                <a:solidFill>
                  <a:srgbClr val="FF0000"/>
                </a:solidFill>
              </a:rPr>
              <a:t>Контроль качества- </a:t>
            </a:r>
            <a:r>
              <a:rPr lang="ru-RU" dirty="0" smtClean="0"/>
              <a:t>количественная и качественная проверка свойств продукции. </a:t>
            </a:r>
          </a:p>
          <a:p>
            <a:r>
              <a:rPr lang="ru-RU" dirty="0" smtClean="0">
                <a:solidFill>
                  <a:srgbClr val="FF0000"/>
                </a:solidFill>
              </a:rPr>
              <a:t>Система контроля- </a:t>
            </a:r>
            <a:r>
              <a:rPr lang="ru-RU" dirty="0" smtClean="0"/>
              <a:t>совокупность средств контроля, объектов контроля, взаимодействующих по правилам, установленным соответствующей нормативной документации. </a:t>
            </a:r>
          </a:p>
          <a:p>
            <a:r>
              <a:rPr lang="ru-RU" dirty="0" smtClean="0">
                <a:solidFill>
                  <a:srgbClr val="FF0000"/>
                </a:solidFill>
              </a:rPr>
              <a:t>Средства контроля- </a:t>
            </a:r>
            <a:r>
              <a:rPr lang="ru-RU" dirty="0" smtClean="0"/>
              <a:t>техническое устройство, вещество или материал для проведения контроля. </a:t>
            </a:r>
          </a:p>
          <a:p>
            <a:endParaRPr lang="ru-RU" dirty="0"/>
          </a:p>
        </p:txBody>
      </p:sp>
      <p:sp>
        <p:nvSpPr>
          <p:cNvPr id="4" name="Прямоугольник 3"/>
          <p:cNvSpPr/>
          <p:nvPr/>
        </p:nvSpPr>
        <p:spPr>
          <a:xfrm>
            <a:off x="1214414" y="1643050"/>
            <a:ext cx="2714644" cy="714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smtClean="0"/>
              <a:t>Разрушающие </a:t>
            </a:r>
            <a:endParaRPr lang="ru-RU" sz="2800" dirty="0"/>
          </a:p>
        </p:txBody>
      </p:sp>
      <p:sp>
        <p:nvSpPr>
          <p:cNvPr id="5" name="Прямоугольник 4"/>
          <p:cNvSpPr/>
          <p:nvPr/>
        </p:nvSpPr>
        <p:spPr>
          <a:xfrm>
            <a:off x="4572000" y="1643050"/>
            <a:ext cx="3214710" cy="714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smtClean="0"/>
              <a:t>неразрушающие </a:t>
            </a:r>
            <a:endParaRPr lang="ru-RU" sz="2800" dirty="0"/>
          </a:p>
        </p:txBody>
      </p:sp>
      <p:cxnSp>
        <p:nvCxnSpPr>
          <p:cNvPr id="7" name="Прямая со стрелкой 6"/>
          <p:cNvCxnSpPr/>
          <p:nvPr/>
        </p:nvCxnSpPr>
        <p:spPr>
          <a:xfrm>
            <a:off x="5357818" y="1142984"/>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3286116" y="1214422"/>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1" y="3643314"/>
            <a:ext cx="3929090" cy="294353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000496" y="2428868"/>
            <a:ext cx="4748347" cy="4000528"/>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857636" y="428604"/>
            <a:ext cx="5286364" cy="2643182"/>
          </a:xfrm>
          <a:prstGeom prst="rect">
            <a:avLst/>
          </a:prstGeom>
          <a:noFill/>
          <a:ln w="9525">
            <a:noFill/>
            <a:miter lim="800000"/>
            <a:headEnd/>
            <a:tailEnd/>
          </a:ln>
          <a:effectLst/>
        </p:spPr>
      </p:pic>
      <p:pic>
        <p:nvPicPr>
          <p:cNvPr id="6" name="Рисунок 5" descr="http://www.viam.ru/content/265/image025_1_1.jpg"/>
          <p:cNvPicPr/>
          <p:nvPr/>
        </p:nvPicPr>
        <p:blipFill>
          <a:blip r:embed="rId5"/>
          <a:srcRect/>
          <a:stretch>
            <a:fillRect/>
          </a:stretch>
        </p:blipFill>
        <p:spPr bwMode="auto">
          <a:xfrm>
            <a:off x="71406" y="71438"/>
            <a:ext cx="3786214"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p:cNvPicPr>
            <a:picLocks noGrp="1" noChangeAspect="1" noChangeArrowheads="1"/>
          </p:cNvPicPr>
          <p:nvPr>
            <p:ph idx="1"/>
          </p:nvPr>
        </p:nvPicPr>
        <p:blipFill>
          <a:blip r:embed="rId2"/>
          <a:srcRect/>
          <a:stretch>
            <a:fillRect/>
          </a:stretch>
        </p:blipFill>
        <p:spPr bwMode="auto">
          <a:xfrm>
            <a:off x="0" y="285728"/>
            <a:ext cx="9144000" cy="65677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Течеискание</a:t>
            </a:r>
            <a:r>
              <a:rPr lang="ru-RU" dirty="0" smtClean="0"/>
              <a:t> </a:t>
            </a:r>
            <a:endParaRPr lang="ru-RU" dirty="0"/>
          </a:p>
        </p:txBody>
      </p:sp>
      <p:sp>
        <p:nvSpPr>
          <p:cNvPr id="3" name="Содержимое 2"/>
          <p:cNvSpPr>
            <a:spLocks noGrp="1"/>
          </p:cNvSpPr>
          <p:nvPr>
            <p:ph idx="1"/>
          </p:nvPr>
        </p:nvSpPr>
        <p:spPr>
          <a:xfrm>
            <a:off x="0" y="1214422"/>
            <a:ext cx="8858280" cy="5257800"/>
          </a:xfrm>
        </p:spPr>
        <p:txBody>
          <a:bodyPr>
            <a:normAutofit/>
          </a:bodyPr>
          <a:lstStyle/>
          <a:p>
            <a:pPr algn="just">
              <a:buNone/>
            </a:pPr>
            <a:r>
              <a:rPr lang="ru-RU" b="1" dirty="0" smtClean="0"/>
              <a:t>   </a:t>
            </a:r>
            <a:r>
              <a:rPr lang="ru-RU" b="1" dirty="0" err="1" smtClean="0"/>
              <a:t>Течеискание</a:t>
            </a:r>
            <a:r>
              <a:rPr lang="ru-RU" b="1" dirty="0" smtClean="0"/>
              <a:t> </a:t>
            </a:r>
            <a:r>
              <a:rPr lang="kk-KZ" b="1" dirty="0" smtClean="0"/>
              <a:t>енуші заттарды ақаулардың қуысына жіберу арқылы сквозной ақауларды табуға мүмкіндік береді. Көбіне течеискание деген терминді </a:t>
            </a:r>
            <a:r>
              <a:rPr lang="ru-RU" b="1" dirty="0" smtClean="0"/>
              <a:t>«</a:t>
            </a:r>
            <a:r>
              <a:rPr lang="kk-KZ" b="1" dirty="0" smtClean="0"/>
              <a:t>герметиканы бақылау</a:t>
            </a:r>
            <a:r>
              <a:rPr lang="ru-RU" b="1" dirty="0" smtClean="0"/>
              <a:t>» </a:t>
            </a:r>
            <a:r>
              <a:rPr lang="ru-RU" b="1" dirty="0" err="1" smtClean="0"/>
              <a:t>деген</a:t>
            </a:r>
            <a:r>
              <a:rPr lang="ru-RU" b="1" dirty="0" smtClean="0"/>
              <a:t> </a:t>
            </a:r>
            <a:r>
              <a:rPr lang="ru-RU" b="1" dirty="0" err="1" smtClean="0"/>
              <a:t>ауыстырады</a:t>
            </a:r>
            <a:r>
              <a:rPr lang="ru-RU" b="1" dirty="0" smtClean="0"/>
              <a:t>. </a:t>
            </a:r>
            <a:r>
              <a:rPr lang="ru-RU" b="1" dirty="0" err="1" smtClean="0"/>
              <a:t>Заттың герметикалық қасиеті деп</a:t>
            </a:r>
            <a:r>
              <a:rPr lang="ru-RU" b="1" dirty="0" smtClean="0"/>
              <a:t> </a:t>
            </a:r>
            <a:r>
              <a:rPr lang="kk-KZ" b="1" dirty="0" smtClean="0"/>
              <a:t>конструкцияның қабырғалары арқылы сұйық, газ, будың кіруіне кедергі жасау қабілетін айтамыз.</a:t>
            </a:r>
          </a:p>
          <a:p>
            <a:pPr algn="just">
              <a:buNone/>
            </a:pPr>
            <a:r>
              <a:rPr lang="kk-KZ" b="1" dirty="0" smtClean="0"/>
              <a:t>    Енуші затқа байланысты екіге бөледі: сұйықтық және газдық.    </a:t>
            </a:r>
            <a:endParaRPr lang="ru-RU"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cheiskatel.ru/images/UE10000.jpg"/>
          <p:cNvPicPr>
            <a:picLocks noChangeAspect="1" noChangeArrowheads="1"/>
          </p:cNvPicPr>
          <p:nvPr/>
        </p:nvPicPr>
        <p:blipFill>
          <a:blip r:embed="rId2"/>
          <a:srcRect/>
          <a:stretch>
            <a:fillRect/>
          </a:stretch>
        </p:blipFill>
        <p:spPr bwMode="auto">
          <a:xfrm>
            <a:off x="71438" y="1428736"/>
            <a:ext cx="4143372" cy="4036743"/>
          </a:xfrm>
          <a:prstGeom prst="rect">
            <a:avLst/>
          </a:prstGeom>
          <a:noFill/>
        </p:spPr>
      </p:pic>
      <p:pic>
        <p:nvPicPr>
          <p:cNvPr id="1028" name="Picture 4" descr="http://www.techeiskatel.ru/images/UE100.jpg"/>
          <p:cNvPicPr>
            <a:picLocks noChangeAspect="1" noChangeArrowheads="1"/>
          </p:cNvPicPr>
          <p:nvPr/>
        </p:nvPicPr>
        <p:blipFill>
          <a:blip r:embed="rId3"/>
          <a:srcRect/>
          <a:stretch>
            <a:fillRect/>
          </a:stretch>
        </p:blipFill>
        <p:spPr bwMode="auto">
          <a:xfrm>
            <a:off x="4500562" y="1428736"/>
            <a:ext cx="4528443" cy="392909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Масс</a:t>
            </a:r>
            <a:r>
              <a:rPr lang="ru-RU" dirty="0" smtClean="0"/>
              <a:t>-</a:t>
            </a:r>
            <a:r>
              <a:rPr lang="kk-KZ" dirty="0" smtClean="0"/>
              <a:t>спектрометриялық течеискатель</a:t>
            </a:r>
            <a:endParaRPr lang="ru-RU" dirty="0"/>
          </a:p>
        </p:txBody>
      </p:sp>
      <p:sp>
        <p:nvSpPr>
          <p:cNvPr id="3" name="Содержимое 2"/>
          <p:cNvSpPr>
            <a:spLocks noGrp="1"/>
          </p:cNvSpPr>
          <p:nvPr>
            <p:ph idx="1"/>
          </p:nvPr>
        </p:nvSpPr>
        <p:spPr/>
        <p:txBody>
          <a:bodyPr>
            <a:normAutofit fontScale="92500" lnSpcReduction="20000"/>
          </a:bodyPr>
          <a:lstStyle/>
          <a:p>
            <a:pPr algn="just"/>
            <a:r>
              <a:rPr lang="kk-KZ" dirty="0" smtClean="0"/>
              <a:t>Масс спектрометриялық әдіс массалық сандары әр түрлі иондарды бөлу арқылы жүзеге асады. Ол мынадай бөліктерден тұрады;</a:t>
            </a:r>
          </a:p>
          <a:p>
            <a:pPr algn="just"/>
            <a:r>
              <a:rPr lang="kk-KZ" b="1" u="sng" dirty="0" smtClean="0"/>
              <a:t>Иондық источник. </a:t>
            </a:r>
            <a:r>
              <a:rPr lang="kk-KZ" dirty="0" smtClean="0"/>
              <a:t>Газдың молекулалары осында ионға айналып, тұрақты энергиясы бар иондардың ағыны туылады;</a:t>
            </a:r>
          </a:p>
          <a:p>
            <a:pPr algn="just"/>
            <a:r>
              <a:rPr lang="kk-KZ" b="1" u="sng" dirty="0" smtClean="0"/>
              <a:t>Анализатор.</a:t>
            </a:r>
            <a:r>
              <a:rPr lang="kk-KZ" u="sng" dirty="0" smtClean="0"/>
              <a:t> </a:t>
            </a:r>
            <a:r>
              <a:rPr lang="kk-KZ" dirty="0" smtClean="0"/>
              <a:t>Бұл жерде иондар массасы мен заряды бойынша бөлінеді;</a:t>
            </a:r>
            <a:endParaRPr lang="kk-KZ" u="sng" dirty="0" smtClean="0"/>
          </a:p>
          <a:p>
            <a:pPr algn="just"/>
            <a:r>
              <a:rPr lang="kk-KZ" b="1" dirty="0" smtClean="0"/>
              <a:t>Коллектор.</a:t>
            </a:r>
            <a:r>
              <a:rPr lang="kk-KZ" dirty="0" smtClean="0"/>
              <a:t> Бұл бөлік барлық құраушыларды өлшеуге мүмкіндік береді. </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Масс-спектрометрическая камера течеискател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04" name="AutoShape 4" descr="Масс-спектрометрическая камера течеискател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06" name="AutoShape 6" descr="Масс-спектрометрическая камера течеискател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pic4.1.jpg"/>
          <p:cNvPicPr>
            <a:picLocks noChangeAspect="1"/>
          </p:cNvPicPr>
          <p:nvPr/>
        </p:nvPicPr>
        <p:blipFill>
          <a:blip r:embed="rId2"/>
          <a:stretch>
            <a:fillRect/>
          </a:stretch>
        </p:blipFill>
        <p:spPr>
          <a:xfrm>
            <a:off x="2214546" y="0"/>
            <a:ext cx="4919672" cy="4544400"/>
          </a:xfrm>
          <a:prstGeom prst="rect">
            <a:avLst/>
          </a:prstGeom>
        </p:spPr>
      </p:pic>
      <p:sp>
        <p:nvSpPr>
          <p:cNvPr id="6" name="Прямоугольник 5"/>
          <p:cNvSpPr/>
          <p:nvPr/>
        </p:nvSpPr>
        <p:spPr>
          <a:xfrm>
            <a:off x="0" y="5000636"/>
            <a:ext cx="9144000" cy="1477328"/>
          </a:xfrm>
          <a:prstGeom prst="rect">
            <a:avLst/>
          </a:prstGeom>
        </p:spPr>
        <p:txBody>
          <a:bodyPr wrap="square">
            <a:spAutoFit/>
          </a:bodyPr>
          <a:lstStyle/>
          <a:p>
            <a:pPr algn="ctr"/>
            <a:r>
              <a:rPr lang="ru-RU" dirty="0" smtClean="0"/>
              <a:t>Рис.</a:t>
            </a:r>
            <a:r>
              <a:rPr lang="kk-KZ" dirty="0" smtClean="0"/>
              <a:t>. </a:t>
            </a:r>
            <a:r>
              <a:rPr lang="ru-RU" dirty="0" smtClean="0"/>
              <a:t>Схема присоединения </a:t>
            </a:r>
            <a:r>
              <a:rPr lang="ru-RU" dirty="0" err="1" smtClean="0"/>
              <a:t>течеискателя</a:t>
            </a:r>
            <a:r>
              <a:rPr lang="ru-RU" dirty="0" smtClean="0"/>
              <a:t> при испытаниях</a:t>
            </a:r>
            <a:br>
              <a:rPr lang="ru-RU" dirty="0" smtClean="0"/>
            </a:br>
            <a:r>
              <a:rPr lang="ru-RU" dirty="0" smtClean="0"/>
              <a:t>вакуумных систем способом обдува и гелиевых камер (чехлов):</a:t>
            </a:r>
            <a:br>
              <a:rPr lang="ru-RU" dirty="0" smtClean="0"/>
            </a:br>
            <a:r>
              <a:rPr lang="ru-RU" dirty="0" smtClean="0"/>
              <a:t>1 — рабочая камера установки ; 2 — затвор; 3 — клапан; </a:t>
            </a:r>
            <a:br>
              <a:rPr lang="ru-RU" dirty="0" smtClean="0"/>
            </a:br>
            <a:r>
              <a:rPr lang="ru-RU" dirty="0" smtClean="0"/>
              <a:t>4 — высоковакуумный насос; 5 — форвакуумный насос;</a:t>
            </a:r>
            <a:br>
              <a:rPr lang="ru-RU" dirty="0" smtClean="0"/>
            </a:br>
            <a:r>
              <a:rPr lang="ru-RU" dirty="0" smtClean="0"/>
              <a:t>6 — дросселирующий клапан; 7 — </a:t>
            </a:r>
            <a:r>
              <a:rPr lang="ru-RU" dirty="0" err="1" smtClean="0"/>
              <a:t>течеискатель</a:t>
            </a: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2.gstatic.com/images?q=tbn:ANd9GcR4cbHOgf--JroIC-KT0EggM0XrNpzN-i9Q-yx8DcFplWiaiYchIASYGlj6"/>
          <p:cNvPicPr>
            <a:picLocks noChangeAspect="1" noChangeArrowheads="1"/>
          </p:cNvPicPr>
          <p:nvPr/>
        </p:nvPicPr>
        <p:blipFill>
          <a:blip r:embed="rId2"/>
          <a:srcRect/>
          <a:stretch>
            <a:fillRect/>
          </a:stretch>
        </p:blipFill>
        <p:spPr bwMode="auto">
          <a:xfrm>
            <a:off x="-214346" y="1500174"/>
            <a:ext cx="4942553" cy="4286280"/>
          </a:xfrm>
          <a:prstGeom prst="rect">
            <a:avLst/>
          </a:prstGeom>
          <a:noFill/>
        </p:spPr>
      </p:pic>
      <p:sp>
        <p:nvSpPr>
          <p:cNvPr id="6" name="Содержимое 2"/>
          <p:cNvSpPr>
            <a:spLocks noGrp="1"/>
          </p:cNvSpPr>
          <p:nvPr>
            <p:ph idx="1"/>
          </p:nvPr>
        </p:nvSpPr>
        <p:spPr>
          <a:xfrm>
            <a:off x="4643438" y="285728"/>
            <a:ext cx="4500562" cy="6572271"/>
          </a:xfrm>
        </p:spPr>
        <p:txBody>
          <a:bodyPr>
            <a:normAutofit fontScale="92500" lnSpcReduction="20000"/>
          </a:bodyPr>
          <a:lstStyle/>
          <a:p>
            <a:r>
              <a:rPr lang="kk-KZ" dirty="0" smtClean="0"/>
              <a:t>Масс спектрометрлік приборларда көбіне гелий қолданылады. Себебі:</a:t>
            </a:r>
          </a:p>
          <a:p>
            <a:r>
              <a:rPr lang="kk-KZ" dirty="0" smtClean="0"/>
              <a:t>Гелий басқа газдардан қатты айырмашылыға бар;</a:t>
            </a:r>
          </a:p>
          <a:p>
            <a:r>
              <a:rPr lang="kk-KZ" dirty="0" smtClean="0"/>
              <a:t>Гелийдің молекулярлық массасы аз, сондықтан ол кішкентай тесіктерге оңай кіреді;</a:t>
            </a:r>
          </a:p>
          <a:p>
            <a:r>
              <a:rPr lang="kk-KZ" dirty="0" smtClean="0"/>
              <a:t>Гелийдің ауадағы құрамы аз;</a:t>
            </a:r>
          </a:p>
          <a:p>
            <a:r>
              <a:rPr lang="kk-KZ" dirty="0" smtClean="0"/>
              <a:t>Қымбат емес және инертті;</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511156"/>
          </a:xfrm>
        </p:spPr>
        <p:txBody>
          <a:bodyPr>
            <a:normAutofit fontScale="90000"/>
          </a:bodyPr>
          <a:lstStyle/>
          <a:p>
            <a:r>
              <a:rPr lang="kk-KZ" dirty="0" smtClean="0"/>
              <a:t>Газдың консентрациясы мен уақыттың байланысы</a:t>
            </a:r>
            <a:endParaRPr lang="ru-RU" dirty="0"/>
          </a:p>
        </p:txBody>
      </p:sp>
      <p:pic>
        <p:nvPicPr>
          <p:cNvPr id="4" name="Содержимое 3" descr="pic4.4.jpg"/>
          <p:cNvPicPr>
            <a:picLocks noGrp="1" noChangeAspect="1"/>
          </p:cNvPicPr>
          <p:nvPr>
            <p:ph idx="1"/>
          </p:nvPr>
        </p:nvPicPr>
        <p:blipFill>
          <a:blip r:embed="rId2"/>
          <a:stretch>
            <a:fillRect/>
          </a:stretch>
        </p:blipFill>
        <p:spPr>
          <a:xfrm>
            <a:off x="691492" y="1285860"/>
            <a:ext cx="7761016" cy="484030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615262" cy="654032"/>
          </a:xfrm>
        </p:spPr>
        <p:txBody>
          <a:bodyPr>
            <a:normAutofit fontScale="90000"/>
          </a:bodyPr>
          <a:lstStyle/>
          <a:p>
            <a:r>
              <a:rPr lang="kk-KZ" dirty="0" smtClean="0"/>
              <a:t>Манометриялық әдіс</a:t>
            </a:r>
            <a:endParaRPr lang="ru-RU" dirty="0"/>
          </a:p>
        </p:txBody>
      </p:sp>
      <p:sp>
        <p:nvSpPr>
          <p:cNvPr id="3" name="Содержимое 2"/>
          <p:cNvSpPr>
            <a:spLocks noGrp="1"/>
          </p:cNvSpPr>
          <p:nvPr>
            <p:ph idx="1"/>
          </p:nvPr>
        </p:nvSpPr>
        <p:spPr>
          <a:xfrm>
            <a:off x="0" y="1000108"/>
            <a:ext cx="8729634" cy="4525963"/>
          </a:xfrm>
        </p:spPr>
        <p:txBody>
          <a:bodyPr>
            <a:normAutofit fontScale="92500" lnSpcReduction="10000"/>
          </a:bodyPr>
          <a:lstStyle/>
          <a:p>
            <a:pPr algn="just">
              <a:buNone/>
            </a:pPr>
            <a:r>
              <a:rPr lang="kk-KZ" b="1" dirty="0" smtClean="0"/>
              <a:t>   Манометриялық әдіс газдың қысымын манометр арқылы өлшеп, объекттің герметикалық қасиетін тексеруге мүмкіндік береді. Екі түрі бар: абсолютті және дифференциалдық. Абсолютті әдісте белгілі бір көлемдегі газдың қысымын бір немесе бірнеше манометрмен өлшейді. Дифференциялық әдісте екі манометрмен өлшенеді, біреуіне пробный газ әсер етпейді. Газдың ағыны мына формуламен есептелінеді.</a:t>
            </a:r>
            <a:endParaRPr lang="ru-RU"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86116" y="5500702"/>
            <a:ext cx="3173035" cy="101087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Сұйықтық әдіс</a:t>
            </a:r>
            <a:endParaRPr lang="ru-RU" dirty="0"/>
          </a:p>
        </p:txBody>
      </p:sp>
      <p:sp>
        <p:nvSpPr>
          <p:cNvPr id="3" name="Содержимое 2"/>
          <p:cNvSpPr>
            <a:spLocks noGrp="1"/>
          </p:cNvSpPr>
          <p:nvPr>
            <p:ph idx="1"/>
          </p:nvPr>
        </p:nvSpPr>
        <p:spPr>
          <a:xfrm>
            <a:off x="357158" y="1214422"/>
            <a:ext cx="8329642" cy="4911741"/>
          </a:xfrm>
        </p:spPr>
        <p:txBody>
          <a:bodyPr/>
          <a:lstStyle/>
          <a:p>
            <a:pPr algn="just">
              <a:buNone/>
            </a:pPr>
            <a:r>
              <a:rPr lang="kk-KZ" b="1" dirty="0" smtClean="0"/>
              <a:t>   Сұйықтық әдіс объекттің суды жібермейтін қасиетін тексереді. Көбіне кемелердің корпустарын тексереді. Бақылауды биіктігі </a:t>
            </a:r>
            <a:r>
              <a:rPr lang="ru-RU" b="1" dirty="0" smtClean="0"/>
              <a:t>0,5-0,25 </a:t>
            </a:r>
            <a:r>
              <a:rPr lang="kk-KZ" b="1" dirty="0" smtClean="0"/>
              <a:t>метр судың қысымымен бір сағат бойы жүргізеді. Әдетте люменесценсиялық </a:t>
            </a:r>
            <a:r>
              <a:rPr lang="ru-RU" b="1" dirty="0" smtClean="0"/>
              <a:t>-</a:t>
            </a:r>
            <a:r>
              <a:rPr lang="kk-KZ" b="1" dirty="0" smtClean="0"/>
              <a:t>гидравликалық әдіс қолданылады. Суға уранинаның 0,1% салып, объекттегі утечка бар жерлерді ультрафиолетті сәулемен тексереді. </a:t>
            </a:r>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43174" y="4857760"/>
            <a:ext cx="4000528"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ysClr val="windowText" lastClr="000000"/>
                </a:solidFill>
              </a:rPr>
              <a:t>Инспекционный  </a:t>
            </a:r>
            <a:endParaRPr lang="ru-RU" sz="4000" dirty="0">
              <a:solidFill>
                <a:sysClr val="windowText" lastClr="000000"/>
              </a:solidFill>
            </a:endParaRPr>
          </a:p>
        </p:txBody>
      </p:sp>
      <p:cxnSp>
        <p:nvCxnSpPr>
          <p:cNvPr id="6" name="Прямая со стрелкой 5"/>
          <p:cNvCxnSpPr/>
          <p:nvPr/>
        </p:nvCxnSpPr>
        <p:spPr>
          <a:xfrm rot="5400000">
            <a:off x="2643174" y="2214554"/>
            <a:ext cx="1214446"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16200000" flipH="1">
            <a:off x="4357686" y="2214554"/>
            <a:ext cx="1214446"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2652698" y="652442"/>
            <a:ext cx="3357586"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ysClr val="windowText" lastClr="000000"/>
                </a:solidFill>
              </a:rPr>
              <a:t>Контроль </a:t>
            </a:r>
            <a:endParaRPr lang="ru-RU" sz="4000" dirty="0">
              <a:solidFill>
                <a:sysClr val="windowText" lastClr="000000"/>
              </a:solidFill>
            </a:endParaRPr>
          </a:p>
        </p:txBody>
      </p:sp>
      <p:sp>
        <p:nvSpPr>
          <p:cNvPr id="17" name="Прямоугольник 16"/>
          <p:cNvSpPr/>
          <p:nvPr/>
        </p:nvSpPr>
        <p:spPr>
          <a:xfrm>
            <a:off x="4643438" y="3143248"/>
            <a:ext cx="3357586"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ysClr val="windowText" lastClr="000000"/>
                </a:solidFill>
              </a:rPr>
              <a:t>Выборочный  </a:t>
            </a:r>
            <a:endParaRPr lang="ru-RU" sz="4000" dirty="0">
              <a:solidFill>
                <a:sysClr val="windowText" lastClr="000000"/>
              </a:solidFill>
            </a:endParaRPr>
          </a:p>
        </p:txBody>
      </p:sp>
      <p:sp>
        <p:nvSpPr>
          <p:cNvPr id="18" name="Прямоугольник 17"/>
          <p:cNvSpPr/>
          <p:nvPr/>
        </p:nvSpPr>
        <p:spPr>
          <a:xfrm>
            <a:off x="652434" y="3295648"/>
            <a:ext cx="3357586"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ysClr val="windowText" lastClr="000000"/>
                </a:solidFill>
              </a:rPr>
              <a:t>Сплошной  </a:t>
            </a:r>
            <a:endParaRPr lang="ru-RU" sz="4000" dirty="0">
              <a:solidFill>
                <a:sysClr val="windowText" lastClr="000000"/>
              </a:solidFill>
            </a:endParaRPr>
          </a:p>
        </p:txBody>
      </p:sp>
      <p:cxnSp>
        <p:nvCxnSpPr>
          <p:cNvPr id="20" name="Прямая со стрелкой 19"/>
          <p:cNvCxnSpPr/>
          <p:nvPr/>
        </p:nvCxnSpPr>
        <p:spPr>
          <a:xfrm rot="5400000">
            <a:off x="2928926" y="3213892"/>
            <a:ext cx="271464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Көпіршік </a:t>
            </a:r>
            <a:r>
              <a:rPr lang="ru-RU" dirty="0" smtClean="0"/>
              <a:t>(пузырьковый)</a:t>
            </a:r>
            <a:r>
              <a:rPr lang="kk-KZ" dirty="0" smtClean="0"/>
              <a:t> әдісі</a:t>
            </a:r>
            <a:endParaRPr lang="ru-RU" dirty="0"/>
          </a:p>
        </p:txBody>
      </p:sp>
      <p:sp>
        <p:nvSpPr>
          <p:cNvPr id="3" name="Содержимое 2"/>
          <p:cNvSpPr>
            <a:spLocks noGrp="1"/>
          </p:cNvSpPr>
          <p:nvPr>
            <p:ph idx="1"/>
          </p:nvPr>
        </p:nvSpPr>
        <p:spPr/>
        <p:txBody>
          <a:bodyPr/>
          <a:lstStyle/>
          <a:p>
            <a:pPr algn="just">
              <a:buNone/>
            </a:pPr>
            <a:r>
              <a:rPr lang="ru-RU" b="1" dirty="0" smtClean="0"/>
              <a:t>   </a:t>
            </a:r>
            <a:r>
              <a:rPr lang="kk-KZ" b="1" dirty="0" smtClean="0"/>
              <a:t>Көпіршік әдісі судан пробный газдың көпіршіктерінің ағып шығуын бақылай арқылы жүзеге асады. Ол үшін объектті сұйыққа </a:t>
            </a:r>
            <a:r>
              <a:rPr lang="ru-RU" b="1" dirty="0" smtClean="0"/>
              <a:t>(</a:t>
            </a:r>
            <a:r>
              <a:rPr lang="kk-KZ" b="1" dirty="0" smtClean="0"/>
              <a:t>суға</a:t>
            </a:r>
            <a:r>
              <a:rPr lang="ru-RU" b="1" dirty="0" smtClean="0"/>
              <a:t>) </a:t>
            </a:r>
            <a:r>
              <a:rPr lang="kk-KZ" b="1" dirty="0" smtClean="0"/>
              <a:t>батырады немесе сұйық пленка жайады. Сұйық пленканы сабын суынан, глицерин, спиртпен дайындайды.  Әдістің артықшылығы оның қарапайымдылығы, ешқандай жабдықталған прибор қажет етпейді. </a:t>
            </a:r>
            <a:endParaRPr lang="ru-RU"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Галогендік әдіс</a:t>
            </a:r>
            <a:endParaRPr lang="ru-RU" dirty="0"/>
          </a:p>
        </p:txBody>
      </p:sp>
      <p:sp>
        <p:nvSpPr>
          <p:cNvPr id="3" name="Содержимое 2"/>
          <p:cNvSpPr>
            <a:spLocks noGrp="1"/>
          </p:cNvSpPr>
          <p:nvPr>
            <p:ph idx="1"/>
          </p:nvPr>
        </p:nvSpPr>
        <p:spPr/>
        <p:txBody>
          <a:bodyPr/>
          <a:lstStyle/>
          <a:p>
            <a:pPr algn="just">
              <a:buNone/>
            </a:pPr>
            <a:r>
              <a:rPr lang="kk-KZ" b="1" dirty="0" smtClean="0"/>
              <a:t>   Галогендік әдіс сілтілік металлдардың </a:t>
            </a:r>
            <a:r>
              <a:rPr lang="kk-KZ" b="1" dirty="0" smtClean="0"/>
              <a:t>ионынын</a:t>
            </a:r>
            <a:r>
              <a:rPr lang="kk-KZ" b="1" dirty="0" smtClean="0"/>
              <a:t>ы</a:t>
            </a:r>
            <a:r>
              <a:rPr lang="kk-KZ" b="1" dirty="0" smtClean="0"/>
              <a:t>ң </a:t>
            </a:r>
            <a:r>
              <a:rPr lang="kk-KZ" b="1" dirty="0" smtClean="0"/>
              <a:t>эмиссиясын көбейту арқылы жүзеге асады. Әдісте галогендік газ қолданылады. Әдістің артықшылығы ешқандай иісі болмайды және ешқандай қауіп төндірмейді, жұмысына вакуумды қажет етпейді. Кемшілігі: сезімталдығы төмен. Сілтілік металл ретінде калий немесе натрий қолданылады. </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Основными методами неразрушающего контроля являются:</a:t>
            </a:r>
            <a:br>
              <a:rPr lang="ru-RU" sz="3200" dirty="0" smtClean="0"/>
            </a:br>
            <a:endParaRPr lang="ru-RU" sz="3200" dirty="0"/>
          </a:p>
        </p:txBody>
      </p:sp>
      <p:sp>
        <p:nvSpPr>
          <p:cNvPr id="3" name="Содержимое 2"/>
          <p:cNvSpPr>
            <a:spLocks noGrp="1"/>
          </p:cNvSpPr>
          <p:nvPr>
            <p:ph idx="1"/>
          </p:nvPr>
        </p:nvSpPr>
        <p:spPr/>
        <p:txBody>
          <a:bodyPr>
            <a:normAutofit fontScale="92500" lnSpcReduction="20000"/>
          </a:bodyPr>
          <a:lstStyle/>
          <a:p>
            <a:r>
              <a:rPr lang="ru-RU" dirty="0" smtClean="0">
                <a:solidFill>
                  <a:srgbClr val="FFC000"/>
                </a:solidFill>
                <a:hlinkClick r:id="rId2" tooltip="Магнитный контроль (страница отсутствует)"/>
              </a:rPr>
              <a:t>магнитный</a:t>
            </a:r>
            <a:endParaRPr lang="ru-RU" dirty="0" smtClean="0">
              <a:solidFill>
                <a:srgbClr val="FFC000"/>
              </a:solidFill>
            </a:endParaRPr>
          </a:p>
          <a:p>
            <a:r>
              <a:rPr lang="ru-RU" dirty="0" smtClean="0">
                <a:solidFill>
                  <a:srgbClr val="FFC000"/>
                </a:solidFill>
                <a:hlinkClick r:id="rId3" tooltip="Электрический контроль (страница отсутствует)"/>
              </a:rPr>
              <a:t>электрический</a:t>
            </a:r>
            <a:endParaRPr lang="ru-RU" dirty="0" smtClean="0">
              <a:solidFill>
                <a:srgbClr val="FFC000"/>
              </a:solidFill>
            </a:endParaRPr>
          </a:p>
          <a:p>
            <a:r>
              <a:rPr lang="ru-RU" dirty="0" err="1" smtClean="0">
                <a:solidFill>
                  <a:srgbClr val="FFC000"/>
                </a:solidFill>
                <a:hlinkClick r:id="rId4" tooltip="Вихретоковый контроль (страница отсутствует)"/>
              </a:rPr>
              <a:t>вихретоковый</a:t>
            </a:r>
            <a:endParaRPr lang="ru-RU" dirty="0" smtClean="0">
              <a:solidFill>
                <a:srgbClr val="FFC000"/>
              </a:solidFill>
            </a:endParaRPr>
          </a:p>
          <a:p>
            <a:r>
              <a:rPr lang="ru-RU" dirty="0" smtClean="0">
                <a:solidFill>
                  <a:srgbClr val="FFC000"/>
                </a:solidFill>
                <a:hlinkClick r:id="rId5" tooltip="Ультразвуковая дефектоскопия"/>
              </a:rPr>
              <a:t>акустический</a:t>
            </a:r>
            <a:endParaRPr lang="ru-RU" dirty="0" smtClean="0">
              <a:solidFill>
                <a:srgbClr val="FFC000"/>
              </a:solidFill>
            </a:endParaRPr>
          </a:p>
          <a:p>
            <a:r>
              <a:rPr lang="ru-RU" u="sng" dirty="0" smtClean="0">
                <a:solidFill>
                  <a:srgbClr val="FFC000"/>
                </a:solidFill>
                <a:hlinkClick r:id="rId6" tooltip="Радиационный контроль (страница отсутствует)"/>
              </a:rPr>
              <a:t>радиационный</a:t>
            </a:r>
            <a:endParaRPr lang="ru-RU" dirty="0" smtClean="0">
              <a:solidFill>
                <a:srgbClr val="FFC000"/>
              </a:solidFill>
            </a:endParaRPr>
          </a:p>
          <a:p>
            <a:r>
              <a:rPr lang="ru-RU" dirty="0" smtClean="0">
                <a:solidFill>
                  <a:srgbClr val="FFC000"/>
                </a:solidFill>
                <a:hlinkClick r:id="rId7" tooltip="Тепловой контроль (страница отсутствует)"/>
              </a:rPr>
              <a:t>тепловой</a:t>
            </a:r>
            <a:endParaRPr lang="ru-RU" dirty="0" smtClean="0">
              <a:solidFill>
                <a:srgbClr val="FFC000"/>
              </a:solidFill>
            </a:endParaRPr>
          </a:p>
          <a:p>
            <a:r>
              <a:rPr lang="ru-RU" dirty="0" smtClean="0">
                <a:solidFill>
                  <a:srgbClr val="FFC000"/>
                </a:solidFill>
                <a:hlinkClick r:id="rId8" tooltip="Радиоволновой контроль (страница отсутствует)"/>
              </a:rPr>
              <a:t>радиоволновой</a:t>
            </a:r>
            <a:endParaRPr lang="ru-RU" dirty="0" smtClean="0">
              <a:solidFill>
                <a:srgbClr val="FFC000"/>
              </a:solidFill>
            </a:endParaRPr>
          </a:p>
          <a:p>
            <a:r>
              <a:rPr lang="ru-RU" dirty="0" smtClean="0">
                <a:solidFill>
                  <a:srgbClr val="FFC000"/>
                </a:solidFill>
                <a:hlinkClick r:id="rId9" tooltip="Оптический контроль (страница отсутствует)"/>
              </a:rPr>
              <a:t>оптический</a:t>
            </a:r>
            <a:endParaRPr lang="ru-RU" dirty="0" smtClean="0">
              <a:solidFill>
                <a:srgbClr val="FFC000"/>
              </a:solidFill>
            </a:endParaRPr>
          </a:p>
          <a:p>
            <a:r>
              <a:rPr lang="ru-RU" dirty="0" smtClean="0">
                <a:solidFill>
                  <a:srgbClr val="FFC000"/>
                </a:solidFill>
                <a:hlinkClick r:id="rId10" tooltip="Контроль проникающими веществами (страница отсутствует)"/>
              </a:rPr>
              <a:t>проникающими веществами</a:t>
            </a:r>
            <a:endParaRPr lang="ru-RU" dirty="0" smtClean="0">
              <a:solidFill>
                <a:srgbClr val="FFC000"/>
              </a:solidFill>
            </a:endParaRP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8258204" cy="5483245"/>
          </a:xfrm>
        </p:spPr>
        <p:txBody>
          <a:bodyPr/>
          <a:lstStyle/>
          <a:p>
            <a:pPr algn="just">
              <a:buNone/>
            </a:pPr>
            <a:r>
              <a:rPr lang="ru-RU" dirty="0" smtClean="0">
                <a:solidFill>
                  <a:srgbClr val="FF0000"/>
                </a:solidFill>
              </a:rPr>
              <a:t>             Магнитный метод </a:t>
            </a:r>
            <a:r>
              <a:rPr lang="ru-RU" dirty="0" smtClean="0"/>
              <a:t>основан на анализе взаимодействия магнитного поля с объектом. Используют намагничивание объекта и измеряют параметры, используемые при контроле магнитными методами. Свойства которые требуется контролировать: химический состав, структура, наличие </a:t>
            </a:r>
            <a:r>
              <a:rPr lang="ru-RU" dirty="0" err="1" smtClean="0"/>
              <a:t>несплошностей</a:t>
            </a:r>
            <a:r>
              <a:rPr lang="ru-RU" dirty="0" smtClean="0"/>
              <a:t>. Также метод применяют для измерения толщины неферромагнитного покрытия на </a:t>
            </a:r>
            <a:r>
              <a:rPr lang="ru-RU" dirty="0" err="1" smtClean="0"/>
              <a:t>ферромагнитном</a:t>
            </a:r>
            <a:r>
              <a:rPr lang="ru-RU" dirty="0" smtClean="0"/>
              <a:t> основании. </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428604"/>
            <a:ext cx="8047709" cy="4286280"/>
          </a:xfrm>
          <a:prstGeom prst="rect">
            <a:avLst/>
          </a:prstGeom>
          <a:noFill/>
          <a:ln w="9525">
            <a:noFill/>
            <a:miter lim="800000"/>
            <a:headEnd/>
            <a:tailEnd/>
          </a:ln>
          <a:effectLst/>
        </p:spPr>
      </p:pic>
      <p:sp>
        <p:nvSpPr>
          <p:cNvPr id="5" name="Прямоугольник 4"/>
          <p:cNvSpPr/>
          <p:nvPr/>
        </p:nvSpPr>
        <p:spPr>
          <a:xfrm>
            <a:off x="142844" y="4714884"/>
            <a:ext cx="8786842" cy="1928802"/>
          </a:xfrm>
          <a:prstGeom prst="rect">
            <a:avLst/>
          </a:prstGeom>
        </p:spPr>
        <p:txBody>
          <a:bodyPr wrap="square">
            <a:spAutoFit/>
          </a:bodyPr>
          <a:lstStyle/>
          <a:p>
            <a:pPr algn="ctr"/>
            <a:r>
              <a:rPr lang="ru-RU" sz="2400" b="1" dirty="0" smtClean="0"/>
              <a:t>Кривые намагничивания </a:t>
            </a:r>
            <a:r>
              <a:rPr lang="ru-RU" sz="2400" b="1" dirty="0" err="1" smtClean="0"/>
              <a:t>ферромагнитных</a:t>
            </a:r>
            <a:r>
              <a:rPr lang="ru-RU" sz="2400" b="1" dirty="0" smtClean="0"/>
              <a:t> материалов: </a:t>
            </a:r>
          </a:p>
          <a:p>
            <a:pPr algn="ctr"/>
            <a:r>
              <a:rPr lang="ru-RU" sz="2400" dirty="0" smtClean="0"/>
              <a:t>а — </a:t>
            </a:r>
            <a:r>
              <a:rPr lang="ru-RU" sz="2400" dirty="0" err="1" smtClean="0"/>
              <a:t>магнитожесткого</a:t>
            </a:r>
            <a:r>
              <a:rPr lang="ru-RU" sz="2400" dirty="0" smtClean="0"/>
              <a:t>, б — </a:t>
            </a:r>
            <a:r>
              <a:rPr lang="ru-RU" sz="2400" dirty="0" err="1" smtClean="0"/>
              <a:t>магнитомягкого</a:t>
            </a:r>
            <a:r>
              <a:rPr lang="ru-RU" sz="2400" dirty="0" smtClean="0"/>
              <a:t> (1 — основная кривая намагничивания, 2 — петля гистерезиса, 3 — скачкообразный характер намагничивания, наблюдаемый при точных измерениях)</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315"/>
            <a:ext cx="4929190" cy="6429395"/>
          </a:xfrm>
        </p:spPr>
        <p:txBody>
          <a:bodyPr>
            <a:normAutofit fontScale="85000" lnSpcReduction="10000"/>
          </a:bodyPr>
          <a:lstStyle/>
          <a:p>
            <a:r>
              <a:rPr lang="ru-RU" dirty="0" smtClean="0">
                <a:solidFill>
                  <a:srgbClr val="FF0000"/>
                </a:solidFill>
              </a:rPr>
              <a:t>Эффект </a:t>
            </a:r>
            <a:r>
              <a:rPr lang="ru-RU" dirty="0" err="1" smtClean="0">
                <a:solidFill>
                  <a:srgbClr val="FF0000"/>
                </a:solidFill>
              </a:rPr>
              <a:t>Баркгаузена</a:t>
            </a:r>
            <a:r>
              <a:rPr lang="ru-RU" dirty="0" smtClean="0"/>
              <a:t>— скачкообразный характер намагничивания, наблюдаемый при точных измерениях. </a:t>
            </a:r>
          </a:p>
          <a:p>
            <a:r>
              <a:rPr lang="ru-RU" dirty="0" smtClean="0"/>
              <a:t>Параметры скачков кривой намагничивания (их число, величина, длительность, спектральный состав) используют как первичный, информативный параметр для контроля таких свойств материала, как </a:t>
            </a:r>
            <a:r>
              <a:rPr lang="ru-RU" dirty="0" err="1" smtClean="0"/>
              <a:t>химсостав</a:t>
            </a:r>
            <a:r>
              <a:rPr lang="ru-RU" dirty="0" smtClean="0"/>
              <a:t>, структура, степень пластической деформации.</a:t>
            </a:r>
            <a:endParaRPr lang="ru-RU" dirty="0"/>
          </a:p>
        </p:txBody>
      </p:sp>
      <p:pic>
        <p:nvPicPr>
          <p:cNvPr id="2051" name="Picture 3" descr="E:\Безымянный.jpg"/>
          <p:cNvPicPr>
            <a:picLocks noChangeAspect="1" noChangeArrowheads="1"/>
          </p:cNvPicPr>
          <p:nvPr/>
        </p:nvPicPr>
        <p:blipFill>
          <a:blip r:embed="rId2"/>
          <a:srcRect/>
          <a:stretch>
            <a:fillRect/>
          </a:stretch>
        </p:blipFill>
        <p:spPr bwMode="auto">
          <a:xfrm>
            <a:off x="5234024" y="1142984"/>
            <a:ext cx="3767132" cy="450059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928662" y="500042"/>
            <a:ext cx="7715304" cy="4427749"/>
          </a:xfrm>
          <a:prstGeom prst="rect">
            <a:avLst/>
          </a:prstGeom>
          <a:noFill/>
          <a:ln w="9525">
            <a:noFill/>
            <a:miter lim="800000"/>
            <a:headEnd/>
            <a:tailEnd/>
          </a:ln>
          <a:effectLst/>
        </p:spPr>
      </p:pic>
      <p:sp>
        <p:nvSpPr>
          <p:cNvPr id="5" name="Прямоугольник 4"/>
          <p:cNvSpPr/>
          <p:nvPr/>
        </p:nvSpPr>
        <p:spPr>
          <a:xfrm>
            <a:off x="1142976" y="5000636"/>
            <a:ext cx="6143668" cy="1200329"/>
          </a:xfrm>
          <a:prstGeom prst="rect">
            <a:avLst/>
          </a:prstGeom>
        </p:spPr>
        <p:txBody>
          <a:bodyPr wrap="square">
            <a:spAutoFit/>
          </a:bodyPr>
          <a:lstStyle/>
          <a:p>
            <a:pPr algn="ctr"/>
            <a:r>
              <a:rPr lang="ru-RU" sz="2400" b="1" dirty="0" smtClean="0"/>
              <a:t>Способы намагничивания при выявлении </a:t>
            </a:r>
            <a:r>
              <a:rPr lang="ru-RU" sz="2400" b="1" dirty="0" err="1" smtClean="0"/>
              <a:t>несплошностей</a:t>
            </a: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1246</TotalTime>
  <Words>1376</Words>
  <Application>Microsoft Office PowerPoint</Application>
  <PresentationFormat>Экран (4:3)</PresentationFormat>
  <Paragraphs>132</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КазНу имени аль-Фараби Физико-технический факультет Кафедра физики твердого тела и нелинейной физики </vt:lpstr>
      <vt:lpstr>Слайд 2</vt:lpstr>
      <vt:lpstr>Слайд 3</vt:lpstr>
      <vt:lpstr>Слайд 4</vt:lpstr>
      <vt:lpstr>Основными методами неразрушающего контроля являются: </vt:lpstr>
      <vt:lpstr>Слайд 6</vt:lpstr>
      <vt:lpstr>Слайд 7</vt:lpstr>
      <vt:lpstr>Слайд 8</vt:lpstr>
      <vt:lpstr>Слайд 9</vt:lpstr>
      <vt:lpstr>Слайд 10</vt:lpstr>
      <vt:lpstr>Слайд 11</vt:lpstr>
      <vt:lpstr>Радиотолқындық әдіс</vt:lpstr>
      <vt:lpstr>Жылулық әдіс</vt:lpstr>
      <vt:lpstr>Сканерлеуші тепловизор-жылулық сәулеленуді көріп объекттің жылулық бейнесін алуға мүмкіндік беретін прибор.  Приборда температураның шамасына белгілі бір түстер сәйкес келеді.  </vt:lpstr>
      <vt:lpstr>Слайд 15</vt:lpstr>
      <vt:lpstr>Оптикалық әдіс</vt:lpstr>
      <vt:lpstr>дефекты поверхности, выявленные люминесцентным методом неразрушающего контроля </vt:lpstr>
      <vt:lpstr>Радиациалық әдіс</vt:lpstr>
      <vt:lpstr>Слайд 19</vt:lpstr>
      <vt:lpstr>Рентгенографикалық әдіспен алынған машина бөлшектеріндегі ылғалдың  үлкейтіп көрсетілген түрі.</vt:lpstr>
      <vt:lpstr>Рентгенографикалық құрылғы</vt:lpstr>
      <vt:lpstr>Акустикалық әдіс</vt:lpstr>
      <vt:lpstr>Слайд 23</vt:lpstr>
      <vt:lpstr>Енуші заттар әдісі</vt:lpstr>
      <vt:lpstr>Капилярлық әдіс</vt:lpstr>
      <vt:lpstr>Пенетранттарға қойылатын талаптар</vt:lpstr>
      <vt:lpstr>Слайд 27</vt:lpstr>
      <vt:lpstr>Слайд 28</vt:lpstr>
      <vt:lpstr>Слайд 29</vt:lpstr>
      <vt:lpstr>Слайд 30</vt:lpstr>
      <vt:lpstr>Слайд 31</vt:lpstr>
      <vt:lpstr>Течеискание </vt:lpstr>
      <vt:lpstr>Слайд 33</vt:lpstr>
      <vt:lpstr>Масс-спектрометриялық течеискатель</vt:lpstr>
      <vt:lpstr>Слайд 35</vt:lpstr>
      <vt:lpstr>Слайд 36</vt:lpstr>
      <vt:lpstr>Газдың консентрациясы мен уақыттың байланысы</vt:lpstr>
      <vt:lpstr>Манометриялық әдіс</vt:lpstr>
      <vt:lpstr>Сұйықтық әдіс</vt:lpstr>
      <vt:lpstr>Көпіршік (пузырьковый) әдісі</vt:lpstr>
      <vt:lpstr>Галогендік әдіс</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КазНу имени аль-Фараби Физико-технический факультет Кафедра физики твердого тела и нелинейной физики </dc:title>
  <dc:creator>Aiko</dc:creator>
  <cp:lastModifiedBy>Aiko</cp:lastModifiedBy>
  <cp:revision>20</cp:revision>
  <dcterms:created xsi:type="dcterms:W3CDTF">2012-09-02T11:09:55Z</dcterms:created>
  <dcterms:modified xsi:type="dcterms:W3CDTF">2012-09-21T07:12:22Z</dcterms:modified>
</cp:coreProperties>
</file>